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77" r:id="rId5"/>
    <p:sldId id="260" r:id="rId6"/>
    <p:sldId id="262" r:id="rId7"/>
    <p:sldId id="263" r:id="rId8"/>
    <p:sldId id="269" r:id="rId9"/>
    <p:sldId id="270" r:id="rId10"/>
    <p:sldId id="271" r:id="rId11"/>
    <p:sldId id="272" r:id="rId12"/>
    <p:sldId id="273" r:id="rId13"/>
    <p:sldId id="274" r:id="rId14"/>
    <p:sldId id="259" r:id="rId15"/>
    <p:sldId id="258" r:id="rId16"/>
    <p:sldId id="267" r:id="rId17"/>
    <p:sldId id="26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275" r:id="rId44"/>
    <p:sldId id="276" r:id="rId45"/>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6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83ED0-C004-4F83-B9A1-0C2DB2702EAA}"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endParaRPr lang="ru-RU"/>
        </a:p>
      </dgm:t>
    </dgm:pt>
    <dgm:pt modelId="{74EDC65B-B41D-435E-B145-0933EFBA56CA}">
      <dgm:prSet phldrT="[Текст]" custT="1"/>
      <dgm:spPr/>
      <dgm:t>
        <a:bodyPr/>
        <a:lstStyle/>
        <a:p>
          <a:r>
            <a:rPr lang="kk-KZ" sz="1600" dirty="0" smtClean="0">
              <a:latin typeface="Times New Roman" pitchFamily="18" charset="0"/>
              <a:cs typeface="Times New Roman" pitchFamily="18" charset="0"/>
            </a:rPr>
            <a:t>1</a:t>
          </a:r>
          <a:endParaRPr lang="ru-RU" sz="1600" dirty="0">
            <a:latin typeface="Times New Roman" pitchFamily="18" charset="0"/>
            <a:cs typeface="Times New Roman" pitchFamily="18" charset="0"/>
          </a:endParaRPr>
        </a:p>
      </dgm:t>
    </dgm:pt>
    <dgm:pt modelId="{FD413A02-8836-4AA3-BBC9-8A2B515FB43B}" type="parTrans" cxnId="{9A222CF8-6D02-42E0-BEBD-3F639D0A9F7E}">
      <dgm:prSet/>
      <dgm:spPr/>
      <dgm:t>
        <a:bodyPr/>
        <a:lstStyle/>
        <a:p>
          <a:endParaRPr lang="ru-RU"/>
        </a:p>
      </dgm:t>
    </dgm:pt>
    <dgm:pt modelId="{A2B9DBB5-A7CA-4C75-8592-929F25F30B08}" type="sibTrans" cxnId="{9A222CF8-6D02-42E0-BEBD-3F639D0A9F7E}">
      <dgm:prSet/>
      <dgm:spPr/>
      <dgm:t>
        <a:bodyPr/>
        <a:lstStyle/>
        <a:p>
          <a:endParaRPr lang="ru-RU"/>
        </a:p>
      </dgm:t>
    </dgm:pt>
    <dgm:pt modelId="{CDBD3B55-B5F6-4E6D-9822-F8C87097AF09}">
      <dgm:prSet phldrT="[Текст]" custT="1"/>
      <dgm:spPr/>
      <dgm:t>
        <a:bodyPr/>
        <a:lstStyle/>
        <a:p>
          <a:r>
            <a:rPr lang="ru-RU" sz="1600" dirty="0" err="1" smtClean="0">
              <a:latin typeface="Times New Roman" pitchFamily="18" charset="0"/>
              <a:cs typeface="Times New Roman" pitchFamily="18" charset="0"/>
            </a:rPr>
            <a:t>Орталық жиіліктегі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ырғақтар, ол</a:t>
          </a:r>
          <a:r>
            <a:rPr lang="ru-RU" sz="1600" dirty="0" smtClean="0">
              <a:latin typeface="Times New Roman" pitchFamily="18" charset="0"/>
              <a:cs typeface="Times New Roman" pitchFamily="18" charset="0"/>
            </a:rPr>
            <a:t> 30 минут пен 28 </a:t>
          </a:r>
          <a:r>
            <a:rPr lang="ru-RU" sz="1600" dirty="0" err="1" smtClean="0">
              <a:latin typeface="Times New Roman" pitchFamily="18" charset="0"/>
              <a:cs typeface="Times New Roman" pitchFamily="18" charset="0"/>
            </a:rPr>
            <a:t>сағаттың арасы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оның ішінде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ультрадиандық </a:t>
          </a:r>
          <a:r>
            <a:rPr lang="ru-RU" sz="1600" dirty="0" smtClean="0">
              <a:latin typeface="Times New Roman" pitchFamily="18" charset="0"/>
              <a:cs typeface="Times New Roman" pitchFamily="18" charset="0"/>
            </a:rPr>
            <a:t>– 20 </a:t>
          </a:r>
          <a:r>
            <a:rPr lang="ru-RU" sz="1600" dirty="0" err="1" smtClean="0">
              <a:latin typeface="Times New Roman" pitchFamily="18" charset="0"/>
              <a:cs typeface="Times New Roman" pitchFamily="18" charset="0"/>
            </a:rPr>
            <a:t>сағатқа дейінгі</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58E0AD48-EBE2-4792-8119-FECB8903C355}" type="parTrans" cxnId="{85C40B2A-A47C-47E1-8743-CDE81569B31F}">
      <dgm:prSet/>
      <dgm:spPr/>
      <dgm:t>
        <a:bodyPr/>
        <a:lstStyle/>
        <a:p>
          <a:endParaRPr lang="ru-RU"/>
        </a:p>
      </dgm:t>
    </dgm:pt>
    <dgm:pt modelId="{8153E25A-0FD9-417E-9B5C-CF9BFE62DF84}" type="sibTrans" cxnId="{85C40B2A-A47C-47E1-8743-CDE81569B31F}">
      <dgm:prSet/>
      <dgm:spPr/>
      <dgm:t>
        <a:bodyPr/>
        <a:lstStyle/>
        <a:p>
          <a:endParaRPr lang="ru-RU"/>
        </a:p>
      </dgm:t>
    </dgm:pt>
    <dgm:pt modelId="{F84D53B1-5F2A-41FD-B1BB-D5FA42FEA4A5}">
      <dgm:prSet phldrT="[Текст]" custT="1"/>
      <dgm:spPr/>
      <dgm:t>
        <a:bodyPr/>
        <a:lstStyle/>
        <a:p>
          <a:r>
            <a:rPr lang="kk-KZ"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dgm:t>
    </dgm:pt>
    <dgm:pt modelId="{19DFEBF2-544D-4486-8B53-23AD7ABCC2F6}" type="parTrans" cxnId="{ADE54DCB-C730-47A3-815C-06C6E35DE6C8}">
      <dgm:prSet/>
      <dgm:spPr/>
      <dgm:t>
        <a:bodyPr/>
        <a:lstStyle/>
        <a:p>
          <a:endParaRPr lang="ru-RU"/>
        </a:p>
      </dgm:t>
    </dgm:pt>
    <dgm:pt modelId="{74388C70-BB99-4411-848F-7B0A74C9C7C7}" type="sibTrans" cxnId="{ADE54DCB-C730-47A3-815C-06C6E35DE6C8}">
      <dgm:prSet/>
      <dgm:spPr/>
      <dgm:t>
        <a:bodyPr/>
        <a:lstStyle/>
        <a:p>
          <a:endParaRPr lang="ru-RU"/>
        </a:p>
      </dgm:t>
    </dgm:pt>
    <dgm:pt modelId="{1F7A6FE9-7ED9-4FA4-9792-F784EA188AC4}">
      <dgm:prSet phldrT="[Текст]" custT="1"/>
      <dgm:spPr/>
      <dgm:t>
        <a:bodyPr/>
        <a:lstStyle/>
        <a:p>
          <a:r>
            <a:rPr lang="ru-RU" sz="1600" dirty="0" err="1" smtClean="0">
              <a:latin typeface="Times New Roman" pitchFamily="18" charset="0"/>
              <a:cs typeface="Times New Roman" pitchFamily="18" charset="0"/>
            </a:rPr>
            <a:t>Циркадалық</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цтркадиандық</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20- 28 </a:t>
          </a:r>
          <a:r>
            <a:rPr lang="ru-RU" sz="1600" dirty="0" err="1" smtClean="0">
              <a:latin typeface="Times New Roman" pitchFamily="18" charset="0"/>
              <a:cs typeface="Times New Roman" pitchFamily="18" charset="0"/>
            </a:rPr>
            <a:t>сағат аралығындағы ырғақтар</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441A54C4-512C-46A4-A94F-C00FB1FA00C0}" type="parTrans" cxnId="{9B7AF507-A458-46BE-AC66-12203A8DC6D8}">
      <dgm:prSet/>
      <dgm:spPr/>
      <dgm:t>
        <a:bodyPr/>
        <a:lstStyle/>
        <a:p>
          <a:endParaRPr lang="ru-RU"/>
        </a:p>
      </dgm:t>
    </dgm:pt>
    <dgm:pt modelId="{0BBD85A6-1C3A-4396-B539-97D182F544B2}" type="sibTrans" cxnId="{9B7AF507-A458-46BE-AC66-12203A8DC6D8}">
      <dgm:prSet/>
      <dgm:spPr/>
      <dgm:t>
        <a:bodyPr/>
        <a:lstStyle/>
        <a:p>
          <a:endParaRPr lang="ru-RU"/>
        </a:p>
      </dgm:t>
    </dgm:pt>
    <dgm:pt modelId="{637366D7-F86C-4E18-89AA-50FC5F376483}">
      <dgm:prSet phldrT="[Текст]" custT="1"/>
      <dgm:spPr/>
      <dgm:t>
        <a:bodyPr/>
        <a:lstStyle/>
        <a:p>
          <a:r>
            <a:rPr lang="kk-KZ" sz="1600" dirty="0" smtClean="0">
              <a:latin typeface="Times New Roman" pitchFamily="18" charset="0"/>
              <a:cs typeface="Times New Roman" pitchFamily="18" charset="0"/>
            </a:rPr>
            <a:t>3</a:t>
          </a:r>
          <a:endParaRPr lang="ru-RU" sz="1600" dirty="0">
            <a:latin typeface="Times New Roman" pitchFamily="18" charset="0"/>
            <a:cs typeface="Times New Roman" pitchFamily="18" charset="0"/>
          </a:endParaRPr>
        </a:p>
      </dgm:t>
    </dgm:pt>
    <dgm:pt modelId="{7E986EFC-F98F-4F73-BCB3-232F4588B8C7}" type="parTrans" cxnId="{4E941740-3CDA-42BF-8271-A4FF5CDA9097}">
      <dgm:prSet/>
      <dgm:spPr/>
      <dgm:t>
        <a:bodyPr/>
        <a:lstStyle/>
        <a:p>
          <a:endParaRPr lang="ru-RU"/>
        </a:p>
      </dgm:t>
    </dgm:pt>
    <dgm:pt modelId="{A61CA2B4-1C61-4DC0-8D20-8906C5C0D1A4}" type="sibTrans" cxnId="{4E941740-3CDA-42BF-8271-A4FF5CDA9097}">
      <dgm:prSet/>
      <dgm:spPr/>
      <dgm:t>
        <a:bodyPr/>
        <a:lstStyle/>
        <a:p>
          <a:endParaRPr lang="ru-RU"/>
        </a:p>
      </dgm:t>
    </dgm:pt>
    <dgm:pt modelId="{9070179F-4A8C-473B-8B11-5B2FAD9BB2E5}">
      <dgm:prSet phldrT="[Текст]" custT="1"/>
      <dgm:spPr/>
      <dgm:t>
        <a:bodyPr/>
        <a:lstStyle/>
        <a:p>
          <a:r>
            <a:rPr lang="kk-KZ" sz="1600" dirty="0" smtClean="0">
              <a:latin typeface="Times New Roman" pitchFamily="18" charset="0"/>
              <a:cs typeface="Times New Roman" pitchFamily="18" charset="0"/>
            </a:rPr>
            <a:t>Мезоырғақтар 28 сағаттан жоғары уақыттағы ырғақтар;</a:t>
          </a:r>
          <a:endParaRPr lang="ru-RU" sz="1600" dirty="0">
            <a:latin typeface="Times New Roman" pitchFamily="18" charset="0"/>
            <a:cs typeface="Times New Roman" pitchFamily="18" charset="0"/>
          </a:endParaRPr>
        </a:p>
      </dgm:t>
    </dgm:pt>
    <dgm:pt modelId="{E9566175-49C4-4454-9B15-4A603E3B1E5D}" type="parTrans" cxnId="{843CF023-4F0D-4666-9E01-883A9F5916E8}">
      <dgm:prSet/>
      <dgm:spPr/>
      <dgm:t>
        <a:bodyPr/>
        <a:lstStyle/>
        <a:p>
          <a:endParaRPr lang="ru-RU"/>
        </a:p>
      </dgm:t>
    </dgm:pt>
    <dgm:pt modelId="{5D4AD074-3F08-48D7-BEF3-602FC92FECA0}" type="sibTrans" cxnId="{843CF023-4F0D-4666-9E01-883A9F5916E8}">
      <dgm:prSet/>
      <dgm:spPr/>
      <dgm:t>
        <a:bodyPr/>
        <a:lstStyle/>
        <a:p>
          <a:endParaRPr lang="ru-RU"/>
        </a:p>
      </dgm:t>
    </dgm:pt>
    <dgm:pt modelId="{2F0362C4-D691-49DF-A863-D83322B5F6BC}">
      <dgm:prSet custT="1"/>
      <dgm:spPr/>
      <dgm:t>
        <a:bodyPr/>
        <a:lstStyle/>
        <a:p>
          <a:r>
            <a:rPr lang="kk-KZ" sz="1600" dirty="0" smtClean="0">
              <a:latin typeface="Times New Roman" pitchFamily="18" charset="0"/>
              <a:cs typeface="Times New Roman" pitchFamily="18" charset="0"/>
            </a:rPr>
            <a:t>4</a:t>
          </a:r>
          <a:endParaRPr lang="ru-RU" sz="1600" dirty="0">
            <a:latin typeface="Times New Roman" pitchFamily="18" charset="0"/>
            <a:cs typeface="Times New Roman" pitchFamily="18" charset="0"/>
          </a:endParaRPr>
        </a:p>
      </dgm:t>
    </dgm:pt>
    <dgm:pt modelId="{06C783EC-EBB8-4180-AECB-D0B556F1B9B1}" type="parTrans" cxnId="{EFBF5181-1E4B-4EF7-980A-F78B9DEB85E8}">
      <dgm:prSet/>
      <dgm:spPr/>
      <dgm:t>
        <a:bodyPr/>
        <a:lstStyle/>
        <a:p>
          <a:endParaRPr lang="ru-RU"/>
        </a:p>
      </dgm:t>
    </dgm:pt>
    <dgm:pt modelId="{DC311589-540B-46D9-ACF2-2472EB7F1F62}" type="sibTrans" cxnId="{EFBF5181-1E4B-4EF7-980A-F78B9DEB85E8}">
      <dgm:prSet/>
      <dgm:spPr/>
      <dgm:t>
        <a:bodyPr/>
        <a:lstStyle/>
        <a:p>
          <a:endParaRPr lang="ru-RU"/>
        </a:p>
      </dgm:t>
    </dgm:pt>
    <dgm:pt modelId="{A541BD01-EA9A-43FF-88DD-20836E29BFB2}">
      <dgm:prSet custT="1"/>
      <dgm:spPr/>
      <dgm:t>
        <a:bodyPr/>
        <a:lstStyle/>
        <a:p>
          <a:r>
            <a:rPr lang="kk-KZ" sz="1600" dirty="0" smtClean="0">
              <a:latin typeface="Times New Roman" pitchFamily="18" charset="0"/>
              <a:cs typeface="Times New Roman" pitchFamily="18" charset="0"/>
            </a:rPr>
            <a:t>5</a:t>
          </a:r>
          <a:endParaRPr lang="ru-RU" sz="1600" dirty="0">
            <a:latin typeface="Times New Roman" pitchFamily="18" charset="0"/>
            <a:cs typeface="Times New Roman" pitchFamily="18" charset="0"/>
          </a:endParaRPr>
        </a:p>
      </dgm:t>
    </dgm:pt>
    <dgm:pt modelId="{CA7127AA-3FFE-4934-A9CC-FB7F4FC5543B}" type="parTrans" cxnId="{B20524C1-BCB8-406B-AB54-AF106D1269C9}">
      <dgm:prSet/>
      <dgm:spPr/>
      <dgm:t>
        <a:bodyPr/>
        <a:lstStyle/>
        <a:p>
          <a:endParaRPr lang="ru-RU"/>
        </a:p>
      </dgm:t>
    </dgm:pt>
    <dgm:pt modelId="{EBFBAAC5-72D3-4284-8B2A-117340BD895B}" type="sibTrans" cxnId="{B20524C1-BCB8-406B-AB54-AF106D1269C9}">
      <dgm:prSet/>
      <dgm:spPr/>
      <dgm:t>
        <a:bodyPr/>
        <a:lstStyle/>
        <a:p>
          <a:endParaRPr lang="ru-RU"/>
        </a:p>
      </dgm:t>
    </dgm:pt>
    <dgm:pt modelId="{74107549-2705-4D07-9BCD-DE5310B2FDEF}">
      <dgm:prSet custT="1"/>
      <dgm:spPr/>
      <dgm:t>
        <a:bodyPr/>
        <a:lstStyle/>
        <a:p>
          <a:r>
            <a:rPr lang="ru-RU" sz="1600" dirty="0" err="1" smtClean="0">
              <a:latin typeface="Times New Roman" pitchFamily="18" charset="0"/>
              <a:cs typeface="Times New Roman" pitchFamily="18" charset="0"/>
            </a:rPr>
            <a:t>Макроырғақтар кезеңдері </a:t>
          </a:r>
          <a:r>
            <a:rPr lang="ru-RU" sz="1600" dirty="0" smtClean="0">
              <a:latin typeface="Times New Roman" pitchFamily="18" charset="0"/>
              <a:cs typeface="Times New Roman" pitchFamily="18" charset="0"/>
            </a:rPr>
            <a:t>20 </a:t>
          </a:r>
          <a:r>
            <a:rPr lang="ru-RU" sz="1600" dirty="0" err="1" smtClean="0">
              <a:latin typeface="Times New Roman" pitchFamily="18" charset="0"/>
              <a:cs typeface="Times New Roman" pitchFamily="18" charset="0"/>
            </a:rPr>
            <a:t>күннен </a:t>
          </a:r>
          <a:r>
            <a:rPr lang="ru-RU" sz="1600" dirty="0" smtClean="0">
              <a:latin typeface="Times New Roman" pitchFamily="18" charset="0"/>
              <a:cs typeface="Times New Roman" pitchFamily="18" charset="0"/>
            </a:rPr>
            <a:t>1 </a:t>
          </a:r>
          <a:r>
            <a:rPr lang="ru-RU" sz="1600" dirty="0" err="1" smtClean="0">
              <a:latin typeface="Times New Roman" pitchFamily="18" charset="0"/>
              <a:cs typeface="Times New Roman" pitchFamily="18" charset="0"/>
            </a:rPr>
            <a:t>жылға дейін</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873ED247-0D65-4E1F-A427-ED659DBE46FA}" type="parTrans" cxnId="{AB706953-3325-4411-BFA3-2028326DCFD1}">
      <dgm:prSet/>
      <dgm:spPr/>
      <dgm:t>
        <a:bodyPr/>
        <a:lstStyle/>
        <a:p>
          <a:endParaRPr lang="ru-RU"/>
        </a:p>
      </dgm:t>
    </dgm:pt>
    <dgm:pt modelId="{391B08F9-2E07-49E1-9DD9-15BEB6E15C2F}" type="sibTrans" cxnId="{AB706953-3325-4411-BFA3-2028326DCFD1}">
      <dgm:prSet/>
      <dgm:spPr/>
      <dgm:t>
        <a:bodyPr/>
        <a:lstStyle/>
        <a:p>
          <a:endParaRPr lang="ru-RU"/>
        </a:p>
      </dgm:t>
    </dgm:pt>
    <dgm:pt modelId="{5F5769B6-AB20-4490-88E7-994644F66C6C}">
      <dgm:prSet custT="1"/>
      <dgm:spPr/>
      <dgm:t>
        <a:bodyPr/>
        <a:lstStyle/>
        <a:p>
          <a:r>
            <a:rPr lang="ru-RU" sz="1600" dirty="0" err="1" smtClean="0">
              <a:latin typeface="Times New Roman" pitchFamily="18" charset="0"/>
              <a:cs typeface="Times New Roman" pitchFamily="18" charset="0"/>
            </a:rPr>
            <a:t>Мегаырғақтар, әсері баяу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ырғақ, кезеңдері ондаған немесе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бірнеше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ондаған жылдарға созылады</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C8B36995-5812-4D95-952D-BA0004DC24F4}" type="parTrans" cxnId="{F483143C-9660-4688-9ED1-F45FE62C3E22}">
      <dgm:prSet/>
      <dgm:spPr/>
      <dgm:t>
        <a:bodyPr/>
        <a:lstStyle/>
        <a:p>
          <a:endParaRPr lang="ru-RU"/>
        </a:p>
      </dgm:t>
    </dgm:pt>
    <dgm:pt modelId="{A67CBAED-8132-4583-ACCD-B65B60226B35}" type="sibTrans" cxnId="{F483143C-9660-4688-9ED1-F45FE62C3E22}">
      <dgm:prSet/>
      <dgm:spPr/>
      <dgm:t>
        <a:bodyPr/>
        <a:lstStyle/>
        <a:p>
          <a:endParaRPr lang="ru-RU"/>
        </a:p>
      </dgm:t>
    </dgm:pt>
    <dgm:pt modelId="{0803BBE0-C6F1-4491-82FE-C4673D3671A6}" type="pres">
      <dgm:prSet presAssocID="{69083ED0-C004-4F83-B9A1-0C2DB2702EAA}" presName="linearFlow" presStyleCnt="0">
        <dgm:presLayoutVars>
          <dgm:dir/>
          <dgm:animLvl val="lvl"/>
          <dgm:resizeHandles val="exact"/>
        </dgm:presLayoutVars>
      </dgm:prSet>
      <dgm:spPr/>
      <dgm:t>
        <a:bodyPr/>
        <a:lstStyle/>
        <a:p>
          <a:endParaRPr lang="ru-RU"/>
        </a:p>
      </dgm:t>
    </dgm:pt>
    <dgm:pt modelId="{CADB09FD-3482-447B-99C8-E04E2037CE3C}" type="pres">
      <dgm:prSet presAssocID="{74EDC65B-B41D-435E-B145-0933EFBA56CA}" presName="composite" presStyleCnt="0"/>
      <dgm:spPr/>
    </dgm:pt>
    <dgm:pt modelId="{F18090A0-9066-4869-8D4C-CE11001BCC55}" type="pres">
      <dgm:prSet presAssocID="{74EDC65B-B41D-435E-B145-0933EFBA56CA}" presName="parentText" presStyleLbl="alignNode1" presStyleIdx="0" presStyleCnt="5">
        <dgm:presLayoutVars>
          <dgm:chMax val="1"/>
          <dgm:bulletEnabled val="1"/>
        </dgm:presLayoutVars>
      </dgm:prSet>
      <dgm:spPr/>
      <dgm:t>
        <a:bodyPr/>
        <a:lstStyle/>
        <a:p>
          <a:endParaRPr lang="ru-RU"/>
        </a:p>
      </dgm:t>
    </dgm:pt>
    <dgm:pt modelId="{093459C7-003A-41CC-B7EC-F30EFE7DCBE8}" type="pres">
      <dgm:prSet presAssocID="{74EDC65B-B41D-435E-B145-0933EFBA56CA}" presName="descendantText" presStyleLbl="alignAcc1" presStyleIdx="0" presStyleCnt="5">
        <dgm:presLayoutVars>
          <dgm:bulletEnabled val="1"/>
        </dgm:presLayoutVars>
      </dgm:prSet>
      <dgm:spPr/>
      <dgm:t>
        <a:bodyPr/>
        <a:lstStyle/>
        <a:p>
          <a:endParaRPr lang="ru-RU"/>
        </a:p>
      </dgm:t>
    </dgm:pt>
    <dgm:pt modelId="{7A062443-8FE2-4665-928A-B3E08786C906}" type="pres">
      <dgm:prSet presAssocID="{A2B9DBB5-A7CA-4C75-8592-929F25F30B08}" presName="sp" presStyleCnt="0"/>
      <dgm:spPr/>
    </dgm:pt>
    <dgm:pt modelId="{9D2D825B-2D11-4574-BC8E-321E8CC09BB8}" type="pres">
      <dgm:prSet presAssocID="{F84D53B1-5F2A-41FD-B1BB-D5FA42FEA4A5}" presName="composite" presStyleCnt="0"/>
      <dgm:spPr/>
    </dgm:pt>
    <dgm:pt modelId="{AC49E7D6-D40C-4AFF-8C6E-A78D9CB5335B}" type="pres">
      <dgm:prSet presAssocID="{F84D53B1-5F2A-41FD-B1BB-D5FA42FEA4A5}" presName="parentText" presStyleLbl="alignNode1" presStyleIdx="1" presStyleCnt="5">
        <dgm:presLayoutVars>
          <dgm:chMax val="1"/>
          <dgm:bulletEnabled val="1"/>
        </dgm:presLayoutVars>
      </dgm:prSet>
      <dgm:spPr/>
      <dgm:t>
        <a:bodyPr/>
        <a:lstStyle/>
        <a:p>
          <a:endParaRPr lang="ru-RU"/>
        </a:p>
      </dgm:t>
    </dgm:pt>
    <dgm:pt modelId="{ED4754B3-8661-416B-A869-C43B25E7D585}" type="pres">
      <dgm:prSet presAssocID="{F84D53B1-5F2A-41FD-B1BB-D5FA42FEA4A5}" presName="descendantText" presStyleLbl="alignAcc1" presStyleIdx="1" presStyleCnt="5">
        <dgm:presLayoutVars>
          <dgm:bulletEnabled val="1"/>
        </dgm:presLayoutVars>
      </dgm:prSet>
      <dgm:spPr/>
      <dgm:t>
        <a:bodyPr/>
        <a:lstStyle/>
        <a:p>
          <a:endParaRPr lang="ru-RU"/>
        </a:p>
      </dgm:t>
    </dgm:pt>
    <dgm:pt modelId="{3FC324B8-0079-4DF8-8FE3-0C6CF6C9D7E8}" type="pres">
      <dgm:prSet presAssocID="{74388C70-BB99-4411-848F-7B0A74C9C7C7}" presName="sp" presStyleCnt="0"/>
      <dgm:spPr/>
    </dgm:pt>
    <dgm:pt modelId="{4D6A9D78-E724-4D8A-B2D9-DF79F2066092}" type="pres">
      <dgm:prSet presAssocID="{637366D7-F86C-4E18-89AA-50FC5F376483}" presName="composite" presStyleCnt="0"/>
      <dgm:spPr/>
    </dgm:pt>
    <dgm:pt modelId="{B30E89B9-5565-4884-BB26-205F88F89AE9}" type="pres">
      <dgm:prSet presAssocID="{637366D7-F86C-4E18-89AA-50FC5F376483}" presName="parentText" presStyleLbl="alignNode1" presStyleIdx="2" presStyleCnt="5">
        <dgm:presLayoutVars>
          <dgm:chMax val="1"/>
          <dgm:bulletEnabled val="1"/>
        </dgm:presLayoutVars>
      </dgm:prSet>
      <dgm:spPr/>
      <dgm:t>
        <a:bodyPr/>
        <a:lstStyle/>
        <a:p>
          <a:endParaRPr lang="ru-RU"/>
        </a:p>
      </dgm:t>
    </dgm:pt>
    <dgm:pt modelId="{5325409D-428F-44CB-85DE-81C85DDE8272}" type="pres">
      <dgm:prSet presAssocID="{637366D7-F86C-4E18-89AA-50FC5F376483}" presName="descendantText" presStyleLbl="alignAcc1" presStyleIdx="2" presStyleCnt="5">
        <dgm:presLayoutVars>
          <dgm:bulletEnabled val="1"/>
        </dgm:presLayoutVars>
      </dgm:prSet>
      <dgm:spPr/>
      <dgm:t>
        <a:bodyPr/>
        <a:lstStyle/>
        <a:p>
          <a:endParaRPr lang="ru-RU"/>
        </a:p>
      </dgm:t>
    </dgm:pt>
    <dgm:pt modelId="{B636E3F8-E819-4F04-BBCA-9F67B49A2EAF}" type="pres">
      <dgm:prSet presAssocID="{A61CA2B4-1C61-4DC0-8D20-8906C5C0D1A4}" presName="sp" presStyleCnt="0"/>
      <dgm:spPr/>
    </dgm:pt>
    <dgm:pt modelId="{03210653-A301-4FB4-A1E5-A1AB9E6F05EC}" type="pres">
      <dgm:prSet presAssocID="{2F0362C4-D691-49DF-A863-D83322B5F6BC}" presName="composite" presStyleCnt="0"/>
      <dgm:spPr/>
    </dgm:pt>
    <dgm:pt modelId="{19E3C999-14FF-4B65-AE05-FE93A9874F67}" type="pres">
      <dgm:prSet presAssocID="{2F0362C4-D691-49DF-A863-D83322B5F6BC}" presName="parentText" presStyleLbl="alignNode1" presStyleIdx="3" presStyleCnt="5">
        <dgm:presLayoutVars>
          <dgm:chMax val="1"/>
          <dgm:bulletEnabled val="1"/>
        </dgm:presLayoutVars>
      </dgm:prSet>
      <dgm:spPr/>
      <dgm:t>
        <a:bodyPr/>
        <a:lstStyle/>
        <a:p>
          <a:endParaRPr lang="ru-RU"/>
        </a:p>
      </dgm:t>
    </dgm:pt>
    <dgm:pt modelId="{AEA44CAF-801F-4BEF-AD72-FA9318850FFC}" type="pres">
      <dgm:prSet presAssocID="{2F0362C4-D691-49DF-A863-D83322B5F6BC}" presName="descendantText" presStyleLbl="alignAcc1" presStyleIdx="3" presStyleCnt="5">
        <dgm:presLayoutVars>
          <dgm:bulletEnabled val="1"/>
        </dgm:presLayoutVars>
      </dgm:prSet>
      <dgm:spPr/>
      <dgm:t>
        <a:bodyPr/>
        <a:lstStyle/>
        <a:p>
          <a:endParaRPr lang="ru-RU"/>
        </a:p>
      </dgm:t>
    </dgm:pt>
    <dgm:pt modelId="{F2F4746B-8C0E-47EB-882D-4C73A714FF61}" type="pres">
      <dgm:prSet presAssocID="{DC311589-540B-46D9-ACF2-2472EB7F1F62}" presName="sp" presStyleCnt="0"/>
      <dgm:spPr/>
    </dgm:pt>
    <dgm:pt modelId="{BFEE01A9-E8AA-49EF-9263-14416753AD19}" type="pres">
      <dgm:prSet presAssocID="{A541BD01-EA9A-43FF-88DD-20836E29BFB2}" presName="composite" presStyleCnt="0"/>
      <dgm:spPr/>
    </dgm:pt>
    <dgm:pt modelId="{74E2702C-8B05-4A7C-BDD7-72DDA08CC373}" type="pres">
      <dgm:prSet presAssocID="{A541BD01-EA9A-43FF-88DD-20836E29BFB2}" presName="parentText" presStyleLbl="alignNode1" presStyleIdx="4" presStyleCnt="5">
        <dgm:presLayoutVars>
          <dgm:chMax val="1"/>
          <dgm:bulletEnabled val="1"/>
        </dgm:presLayoutVars>
      </dgm:prSet>
      <dgm:spPr/>
      <dgm:t>
        <a:bodyPr/>
        <a:lstStyle/>
        <a:p>
          <a:endParaRPr lang="ru-RU"/>
        </a:p>
      </dgm:t>
    </dgm:pt>
    <dgm:pt modelId="{C7D42AD6-B87D-483E-A69E-BFD4E2E93A50}" type="pres">
      <dgm:prSet presAssocID="{A541BD01-EA9A-43FF-88DD-20836E29BFB2}" presName="descendantText" presStyleLbl="alignAcc1" presStyleIdx="4" presStyleCnt="5">
        <dgm:presLayoutVars>
          <dgm:bulletEnabled val="1"/>
        </dgm:presLayoutVars>
      </dgm:prSet>
      <dgm:spPr/>
      <dgm:t>
        <a:bodyPr/>
        <a:lstStyle/>
        <a:p>
          <a:endParaRPr lang="ru-RU"/>
        </a:p>
      </dgm:t>
    </dgm:pt>
  </dgm:ptLst>
  <dgm:cxnLst>
    <dgm:cxn modelId="{0B93BD5F-937A-4AF8-9F73-C32D2B60D8E1}" type="presOf" srcId="{F84D53B1-5F2A-41FD-B1BB-D5FA42FEA4A5}" destId="{AC49E7D6-D40C-4AFF-8C6E-A78D9CB5335B}" srcOrd="0" destOrd="0" presId="urn:microsoft.com/office/officeart/2005/8/layout/chevron2"/>
    <dgm:cxn modelId="{455DA654-214A-4DCF-AC23-0FA5A4E179B2}" type="presOf" srcId="{5F5769B6-AB20-4490-88E7-994644F66C6C}" destId="{C7D42AD6-B87D-483E-A69E-BFD4E2E93A50}" srcOrd="0" destOrd="0" presId="urn:microsoft.com/office/officeart/2005/8/layout/chevron2"/>
    <dgm:cxn modelId="{499206BC-BBF8-4A6B-96CD-CB7CCFF3A954}" type="presOf" srcId="{637366D7-F86C-4E18-89AA-50FC5F376483}" destId="{B30E89B9-5565-4884-BB26-205F88F89AE9}" srcOrd="0" destOrd="0" presId="urn:microsoft.com/office/officeart/2005/8/layout/chevron2"/>
    <dgm:cxn modelId="{F0DED936-57DE-40AF-B8BE-5E9FE9F8EF9D}" type="presOf" srcId="{2F0362C4-D691-49DF-A863-D83322B5F6BC}" destId="{19E3C999-14FF-4B65-AE05-FE93A9874F67}" srcOrd="0" destOrd="0" presId="urn:microsoft.com/office/officeart/2005/8/layout/chevron2"/>
    <dgm:cxn modelId="{B20524C1-BCB8-406B-AB54-AF106D1269C9}" srcId="{69083ED0-C004-4F83-B9A1-0C2DB2702EAA}" destId="{A541BD01-EA9A-43FF-88DD-20836E29BFB2}" srcOrd="4" destOrd="0" parTransId="{CA7127AA-3FFE-4934-A9CC-FB7F4FC5543B}" sibTransId="{EBFBAAC5-72D3-4284-8B2A-117340BD895B}"/>
    <dgm:cxn modelId="{6F03819B-2FF9-4F14-A360-7F0C2BE67D8D}" type="presOf" srcId="{69083ED0-C004-4F83-B9A1-0C2DB2702EAA}" destId="{0803BBE0-C6F1-4491-82FE-C4673D3671A6}" srcOrd="0" destOrd="0" presId="urn:microsoft.com/office/officeart/2005/8/layout/chevron2"/>
    <dgm:cxn modelId="{9A222CF8-6D02-42E0-BEBD-3F639D0A9F7E}" srcId="{69083ED0-C004-4F83-B9A1-0C2DB2702EAA}" destId="{74EDC65B-B41D-435E-B145-0933EFBA56CA}" srcOrd="0" destOrd="0" parTransId="{FD413A02-8836-4AA3-BBC9-8A2B515FB43B}" sibTransId="{A2B9DBB5-A7CA-4C75-8592-929F25F30B08}"/>
    <dgm:cxn modelId="{ADE54DCB-C730-47A3-815C-06C6E35DE6C8}" srcId="{69083ED0-C004-4F83-B9A1-0C2DB2702EAA}" destId="{F84D53B1-5F2A-41FD-B1BB-D5FA42FEA4A5}" srcOrd="1" destOrd="0" parTransId="{19DFEBF2-544D-4486-8B53-23AD7ABCC2F6}" sibTransId="{74388C70-BB99-4411-848F-7B0A74C9C7C7}"/>
    <dgm:cxn modelId="{F483143C-9660-4688-9ED1-F45FE62C3E22}" srcId="{A541BD01-EA9A-43FF-88DD-20836E29BFB2}" destId="{5F5769B6-AB20-4490-88E7-994644F66C6C}" srcOrd="0" destOrd="0" parTransId="{C8B36995-5812-4D95-952D-BA0004DC24F4}" sibTransId="{A67CBAED-8132-4583-ACCD-B65B60226B35}"/>
    <dgm:cxn modelId="{9B7AF507-A458-46BE-AC66-12203A8DC6D8}" srcId="{F84D53B1-5F2A-41FD-B1BB-D5FA42FEA4A5}" destId="{1F7A6FE9-7ED9-4FA4-9792-F784EA188AC4}" srcOrd="0" destOrd="0" parTransId="{441A54C4-512C-46A4-A94F-C00FB1FA00C0}" sibTransId="{0BBD85A6-1C3A-4396-B539-97D182F544B2}"/>
    <dgm:cxn modelId="{C63FCFD9-AA48-407E-8D59-382D0274EDDB}" type="presOf" srcId="{A541BD01-EA9A-43FF-88DD-20836E29BFB2}" destId="{74E2702C-8B05-4A7C-BDD7-72DDA08CC373}" srcOrd="0" destOrd="0" presId="urn:microsoft.com/office/officeart/2005/8/layout/chevron2"/>
    <dgm:cxn modelId="{45E5310B-9532-4E2F-B6B3-88BE23218730}" type="presOf" srcId="{1F7A6FE9-7ED9-4FA4-9792-F784EA188AC4}" destId="{ED4754B3-8661-416B-A869-C43B25E7D585}" srcOrd="0" destOrd="0" presId="urn:microsoft.com/office/officeart/2005/8/layout/chevron2"/>
    <dgm:cxn modelId="{331FD960-A5FF-4648-A23A-188767C870BB}" type="presOf" srcId="{74EDC65B-B41D-435E-B145-0933EFBA56CA}" destId="{F18090A0-9066-4869-8D4C-CE11001BCC55}" srcOrd="0" destOrd="0" presId="urn:microsoft.com/office/officeart/2005/8/layout/chevron2"/>
    <dgm:cxn modelId="{EFBF5181-1E4B-4EF7-980A-F78B9DEB85E8}" srcId="{69083ED0-C004-4F83-B9A1-0C2DB2702EAA}" destId="{2F0362C4-D691-49DF-A863-D83322B5F6BC}" srcOrd="3" destOrd="0" parTransId="{06C783EC-EBB8-4180-AECB-D0B556F1B9B1}" sibTransId="{DC311589-540B-46D9-ACF2-2472EB7F1F62}"/>
    <dgm:cxn modelId="{AB706953-3325-4411-BFA3-2028326DCFD1}" srcId="{2F0362C4-D691-49DF-A863-D83322B5F6BC}" destId="{74107549-2705-4D07-9BCD-DE5310B2FDEF}" srcOrd="0" destOrd="0" parTransId="{873ED247-0D65-4E1F-A427-ED659DBE46FA}" sibTransId="{391B08F9-2E07-49E1-9DD9-15BEB6E15C2F}"/>
    <dgm:cxn modelId="{843CF023-4F0D-4666-9E01-883A9F5916E8}" srcId="{637366D7-F86C-4E18-89AA-50FC5F376483}" destId="{9070179F-4A8C-473B-8B11-5B2FAD9BB2E5}" srcOrd="0" destOrd="0" parTransId="{E9566175-49C4-4454-9B15-4A603E3B1E5D}" sibTransId="{5D4AD074-3F08-48D7-BEF3-602FC92FECA0}"/>
    <dgm:cxn modelId="{4E941740-3CDA-42BF-8271-A4FF5CDA9097}" srcId="{69083ED0-C004-4F83-B9A1-0C2DB2702EAA}" destId="{637366D7-F86C-4E18-89AA-50FC5F376483}" srcOrd="2" destOrd="0" parTransId="{7E986EFC-F98F-4F73-BCB3-232F4588B8C7}" sibTransId="{A61CA2B4-1C61-4DC0-8D20-8906C5C0D1A4}"/>
    <dgm:cxn modelId="{4D8ED7A5-18F6-40E2-9EF5-D94CCBB0E30F}" type="presOf" srcId="{9070179F-4A8C-473B-8B11-5B2FAD9BB2E5}" destId="{5325409D-428F-44CB-85DE-81C85DDE8272}" srcOrd="0" destOrd="0" presId="urn:microsoft.com/office/officeart/2005/8/layout/chevron2"/>
    <dgm:cxn modelId="{5F266DD9-9E16-44A5-BF46-C606BE8780A1}" type="presOf" srcId="{74107549-2705-4D07-9BCD-DE5310B2FDEF}" destId="{AEA44CAF-801F-4BEF-AD72-FA9318850FFC}" srcOrd="0" destOrd="0" presId="urn:microsoft.com/office/officeart/2005/8/layout/chevron2"/>
    <dgm:cxn modelId="{5C24BF19-4887-410B-AB48-EBCE796B0C3F}" type="presOf" srcId="{CDBD3B55-B5F6-4E6D-9822-F8C87097AF09}" destId="{093459C7-003A-41CC-B7EC-F30EFE7DCBE8}" srcOrd="0" destOrd="0" presId="urn:microsoft.com/office/officeart/2005/8/layout/chevron2"/>
    <dgm:cxn modelId="{85C40B2A-A47C-47E1-8743-CDE81569B31F}" srcId="{74EDC65B-B41D-435E-B145-0933EFBA56CA}" destId="{CDBD3B55-B5F6-4E6D-9822-F8C87097AF09}" srcOrd="0" destOrd="0" parTransId="{58E0AD48-EBE2-4792-8119-FECB8903C355}" sibTransId="{8153E25A-0FD9-417E-9B5C-CF9BFE62DF84}"/>
    <dgm:cxn modelId="{B4F5B5DE-42EF-4729-A40C-2EB4FF60E066}" type="presParOf" srcId="{0803BBE0-C6F1-4491-82FE-C4673D3671A6}" destId="{CADB09FD-3482-447B-99C8-E04E2037CE3C}" srcOrd="0" destOrd="0" presId="urn:microsoft.com/office/officeart/2005/8/layout/chevron2"/>
    <dgm:cxn modelId="{724F8A54-A679-44B8-8990-63299EF87D82}" type="presParOf" srcId="{CADB09FD-3482-447B-99C8-E04E2037CE3C}" destId="{F18090A0-9066-4869-8D4C-CE11001BCC55}" srcOrd="0" destOrd="0" presId="urn:microsoft.com/office/officeart/2005/8/layout/chevron2"/>
    <dgm:cxn modelId="{E80C86CC-DCC2-4938-BA7D-AC0C0EA146B2}" type="presParOf" srcId="{CADB09FD-3482-447B-99C8-E04E2037CE3C}" destId="{093459C7-003A-41CC-B7EC-F30EFE7DCBE8}" srcOrd="1" destOrd="0" presId="urn:microsoft.com/office/officeart/2005/8/layout/chevron2"/>
    <dgm:cxn modelId="{FEF058AB-9C16-4BB9-AE93-2EE6402EC863}" type="presParOf" srcId="{0803BBE0-C6F1-4491-82FE-C4673D3671A6}" destId="{7A062443-8FE2-4665-928A-B3E08786C906}" srcOrd="1" destOrd="0" presId="urn:microsoft.com/office/officeart/2005/8/layout/chevron2"/>
    <dgm:cxn modelId="{6E893F3E-C468-47EC-8D7D-B3602B1C30CB}" type="presParOf" srcId="{0803BBE0-C6F1-4491-82FE-C4673D3671A6}" destId="{9D2D825B-2D11-4574-BC8E-321E8CC09BB8}" srcOrd="2" destOrd="0" presId="urn:microsoft.com/office/officeart/2005/8/layout/chevron2"/>
    <dgm:cxn modelId="{C8A0725C-A981-4BDC-82A5-E846A232E0E7}" type="presParOf" srcId="{9D2D825B-2D11-4574-BC8E-321E8CC09BB8}" destId="{AC49E7D6-D40C-4AFF-8C6E-A78D9CB5335B}" srcOrd="0" destOrd="0" presId="urn:microsoft.com/office/officeart/2005/8/layout/chevron2"/>
    <dgm:cxn modelId="{1C6465D7-47C8-4708-9441-8E3E65E18639}" type="presParOf" srcId="{9D2D825B-2D11-4574-BC8E-321E8CC09BB8}" destId="{ED4754B3-8661-416B-A869-C43B25E7D585}" srcOrd="1" destOrd="0" presId="urn:microsoft.com/office/officeart/2005/8/layout/chevron2"/>
    <dgm:cxn modelId="{10DF93D5-30AD-4FC1-90B3-4E4348023815}" type="presParOf" srcId="{0803BBE0-C6F1-4491-82FE-C4673D3671A6}" destId="{3FC324B8-0079-4DF8-8FE3-0C6CF6C9D7E8}" srcOrd="3" destOrd="0" presId="urn:microsoft.com/office/officeart/2005/8/layout/chevron2"/>
    <dgm:cxn modelId="{27749514-24E4-4FB0-BA63-1F8B3627F4C0}" type="presParOf" srcId="{0803BBE0-C6F1-4491-82FE-C4673D3671A6}" destId="{4D6A9D78-E724-4D8A-B2D9-DF79F2066092}" srcOrd="4" destOrd="0" presId="urn:microsoft.com/office/officeart/2005/8/layout/chevron2"/>
    <dgm:cxn modelId="{D0555994-373F-4CD3-92EB-006E81810BF4}" type="presParOf" srcId="{4D6A9D78-E724-4D8A-B2D9-DF79F2066092}" destId="{B30E89B9-5565-4884-BB26-205F88F89AE9}" srcOrd="0" destOrd="0" presId="urn:microsoft.com/office/officeart/2005/8/layout/chevron2"/>
    <dgm:cxn modelId="{94F96885-CC29-4A5F-B1D3-71145B854DB0}" type="presParOf" srcId="{4D6A9D78-E724-4D8A-B2D9-DF79F2066092}" destId="{5325409D-428F-44CB-85DE-81C85DDE8272}" srcOrd="1" destOrd="0" presId="urn:microsoft.com/office/officeart/2005/8/layout/chevron2"/>
    <dgm:cxn modelId="{CBFECCA1-5849-4F99-920C-C4839BE4469F}" type="presParOf" srcId="{0803BBE0-C6F1-4491-82FE-C4673D3671A6}" destId="{B636E3F8-E819-4F04-BBCA-9F67B49A2EAF}" srcOrd="5" destOrd="0" presId="urn:microsoft.com/office/officeart/2005/8/layout/chevron2"/>
    <dgm:cxn modelId="{F5152254-231C-4E05-947E-1E9791E7BB8F}" type="presParOf" srcId="{0803BBE0-C6F1-4491-82FE-C4673D3671A6}" destId="{03210653-A301-4FB4-A1E5-A1AB9E6F05EC}" srcOrd="6" destOrd="0" presId="urn:microsoft.com/office/officeart/2005/8/layout/chevron2"/>
    <dgm:cxn modelId="{32562CC9-0B07-4D09-9948-FC557F5DF31F}" type="presParOf" srcId="{03210653-A301-4FB4-A1E5-A1AB9E6F05EC}" destId="{19E3C999-14FF-4B65-AE05-FE93A9874F67}" srcOrd="0" destOrd="0" presId="urn:microsoft.com/office/officeart/2005/8/layout/chevron2"/>
    <dgm:cxn modelId="{76141A52-9281-4997-9CB2-EBB9FA38CE5B}" type="presParOf" srcId="{03210653-A301-4FB4-A1E5-A1AB9E6F05EC}" destId="{AEA44CAF-801F-4BEF-AD72-FA9318850FFC}" srcOrd="1" destOrd="0" presId="urn:microsoft.com/office/officeart/2005/8/layout/chevron2"/>
    <dgm:cxn modelId="{8D39AEB4-C547-481F-8E6D-230282AF3299}" type="presParOf" srcId="{0803BBE0-C6F1-4491-82FE-C4673D3671A6}" destId="{F2F4746B-8C0E-47EB-882D-4C73A714FF61}" srcOrd="7" destOrd="0" presId="urn:microsoft.com/office/officeart/2005/8/layout/chevron2"/>
    <dgm:cxn modelId="{87B23E79-03DE-4350-BF47-FD92C9453D86}" type="presParOf" srcId="{0803BBE0-C6F1-4491-82FE-C4673D3671A6}" destId="{BFEE01A9-E8AA-49EF-9263-14416753AD19}" srcOrd="8" destOrd="0" presId="urn:microsoft.com/office/officeart/2005/8/layout/chevron2"/>
    <dgm:cxn modelId="{F2B982E5-C4F0-48E8-9E88-D19453A57037}" type="presParOf" srcId="{BFEE01A9-E8AA-49EF-9263-14416753AD19}" destId="{74E2702C-8B05-4A7C-BDD7-72DDA08CC373}" srcOrd="0" destOrd="0" presId="urn:microsoft.com/office/officeart/2005/8/layout/chevron2"/>
    <dgm:cxn modelId="{C0082066-D0A4-40EF-B053-4F79D555C9BE}" type="presParOf" srcId="{BFEE01A9-E8AA-49EF-9263-14416753AD19}" destId="{C7D42AD6-B87D-483E-A69E-BFD4E2E93A5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57A61-35BC-4884-9956-2B33E1FBC292}" type="doc">
      <dgm:prSet loTypeId="urn:microsoft.com/office/officeart/2005/8/layout/hProcess9" loCatId="process" qsTypeId="urn:microsoft.com/office/officeart/2005/8/quickstyle/simple3" qsCatId="simple" csTypeId="urn:microsoft.com/office/officeart/2005/8/colors/colorful5" csCatId="colorful" phldr="1"/>
      <dgm:spPr/>
    </dgm:pt>
    <dgm:pt modelId="{AEA79FB5-D20C-4378-A08D-EECE953109F8}">
      <dgm:prSet phldrT="[Текст]" custT="1"/>
      <dgm:spPr/>
      <dgm:t>
        <a:bodyPr/>
        <a:lstStyle/>
        <a:p>
          <a:r>
            <a:rPr lang="kk-KZ" sz="2800" b="1" dirty="0" smtClean="0">
              <a:latin typeface="Times New Roman" pitchFamily="18" charset="0"/>
              <a:cs typeface="Times New Roman" pitchFamily="18" charset="0"/>
            </a:rPr>
            <a:t>1. К</a:t>
          </a:r>
          <a:r>
            <a:rPr lang="ru-RU" sz="2800" b="1" dirty="0" err="1" smtClean="0">
              <a:latin typeface="Times New Roman" pitchFamily="18" charset="0"/>
              <a:cs typeface="Times New Roman" pitchFamily="18" charset="0"/>
            </a:rPr>
            <a:t>летка-лық</a:t>
          </a:r>
          <a:endParaRPr lang="ru-RU" sz="2800" b="1" dirty="0">
            <a:latin typeface="Times New Roman" pitchFamily="18" charset="0"/>
            <a:cs typeface="Times New Roman" pitchFamily="18" charset="0"/>
          </a:endParaRPr>
        </a:p>
      </dgm:t>
    </dgm:pt>
    <dgm:pt modelId="{29CF0640-C853-4E1C-9355-FB4C3F06A689}" type="parTrans" cxnId="{FBE4D17F-A6EE-40E7-BD45-2B56B0FA94BA}">
      <dgm:prSet/>
      <dgm:spPr/>
      <dgm:t>
        <a:bodyPr/>
        <a:lstStyle/>
        <a:p>
          <a:endParaRPr lang="ru-RU"/>
        </a:p>
      </dgm:t>
    </dgm:pt>
    <dgm:pt modelId="{E8C5DC25-F874-4B34-A576-FF6F71099962}" type="sibTrans" cxnId="{FBE4D17F-A6EE-40E7-BD45-2B56B0FA94BA}">
      <dgm:prSet/>
      <dgm:spPr/>
      <dgm:t>
        <a:bodyPr/>
        <a:lstStyle/>
        <a:p>
          <a:endParaRPr lang="ru-RU"/>
        </a:p>
      </dgm:t>
    </dgm:pt>
    <dgm:pt modelId="{1184A62B-DAA6-4E0D-B9EE-B9B1D82B6C24}">
      <dgm:prSet phldrT="[Текст]" custT="1"/>
      <dgm:spPr/>
      <dgm:t>
        <a:bodyPr/>
        <a:lstStyle/>
        <a:p>
          <a:r>
            <a:rPr lang="kk-KZ" sz="2800" b="1" dirty="0" smtClean="0">
              <a:latin typeface="Times New Roman" pitchFamily="18" charset="0"/>
              <a:cs typeface="Times New Roman" pitchFamily="18" charset="0"/>
            </a:rPr>
            <a:t>2. Ағзалық </a:t>
          </a:r>
          <a:endParaRPr lang="ru-RU" sz="2800" b="1" dirty="0">
            <a:latin typeface="Times New Roman" pitchFamily="18" charset="0"/>
            <a:cs typeface="Times New Roman" pitchFamily="18" charset="0"/>
          </a:endParaRPr>
        </a:p>
      </dgm:t>
    </dgm:pt>
    <dgm:pt modelId="{DF216D22-47C4-4C96-9103-4366B5F67FF8}" type="parTrans" cxnId="{198C82C2-C67F-4E85-B2A6-D7E748C1F0D2}">
      <dgm:prSet/>
      <dgm:spPr/>
      <dgm:t>
        <a:bodyPr/>
        <a:lstStyle/>
        <a:p>
          <a:endParaRPr lang="ru-RU"/>
        </a:p>
      </dgm:t>
    </dgm:pt>
    <dgm:pt modelId="{793FDA0D-6697-4414-AAFB-EAD6EE01CDD8}" type="sibTrans" cxnId="{198C82C2-C67F-4E85-B2A6-D7E748C1F0D2}">
      <dgm:prSet/>
      <dgm:spPr/>
      <dgm:t>
        <a:bodyPr/>
        <a:lstStyle/>
        <a:p>
          <a:endParaRPr lang="ru-RU"/>
        </a:p>
      </dgm:t>
    </dgm:pt>
    <dgm:pt modelId="{AF7DC4BC-ADD1-417A-999F-1E4F1DB68CF7}">
      <dgm:prSet phldrT="[Текст]" custT="1"/>
      <dgm:spPr/>
      <dgm:t>
        <a:bodyPr/>
        <a:lstStyle/>
        <a:p>
          <a:r>
            <a:rPr lang="kk-KZ" sz="2800" b="1" dirty="0" smtClean="0">
              <a:latin typeface="Times New Roman" pitchFamily="18" charset="0"/>
              <a:cs typeface="Times New Roman" pitchFamily="18" charset="0"/>
            </a:rPr>
            <a:t>3. П</a:t>
          </a:r>
          <a:r>
            <a:rPr lang="ru-RU" sz="2800" b="1" dirty="0" err="1" smtClean="0">
              <a:latin typeface="Times New Roman" pitchFamily="18" charset="0"/>
              <a:cs typeface="Times New Roman" pitchFamily="18" charset="0"/>
            </a:rPr>
            <a:t>опуля-циялық</a:t>
          </a:r>
          <a:endParaRPr lang="ru-RU" sz="2800" b="1" dirty="0">
            <a:latin typeface="Times New Roman" pitchFamily="18" charset="0"/>
            <a:cs typeface="Times New Roman" pitchFamily="18" charset="0"/>
          </a:endParaRPr>
        </a:p>
      </dgm:t>
    </dgm:pt>
    <dgm:pt modelId="{106A0802-DF1E-41BE-9C09-1B4349C15192}" type="parTrans" cxnId="{54962021-65D0-43C2-B872-9AF321F35B3A}">
      <dgm:prSet/>
      <dgm:spPr/>
      <dgm:t>
        <a:bodyPr/>
        <a:lstStyle/>
        <a:p>
          <a:endParaRPr lang="ru-RU"/>
        </a:p>
      </dgm:t>
    </dgm:pt>
    <dgm:pt modelId="{1D77BCDD-87F3-4417-9402-465A41CC42A9}" type="sibTrans" cxnId="{54962021-65D0-43C2-B872-9AF321F35B3A}">
      <dgm:prSet/>
      <dgm:spPr/>
      <dgm:t>
        <a:bodyPr/>
        <a:lstStyle/>
        <a:p>
          <a:endParaRPr lang="ru-RU"/>
        </a:p>
      </dgm:t>
    </dgm:pt>
    <dgm:pt modelId="{5CF811FD-BD20-40EA-8253-4F5CC79514F5}" type="pres">
      <dgm:prSet presAssocID="{CAF57A61-35BC-4884-9956-2B33E1FBC292}" presName="CompostProcess" presStyleCnt="0">
        <dgm:presLayoutVars>
          <dgm:dir/>
          <dgm:resizeHandles val="exact"/>
        </dgm:presLayoutVars>
      </dgm:prSet>
      <dgm:spPr/>
    </dgm:pt>
    <dgm:pt modelId="{A93A0A3B-5B9F-47C3-B960-F986179911BF}" type="pres">
      <dgm:prSet presAssocID="{CAF57A61-35BC-4884-9956-2B33E1FBC292}" presName="arrow" presStyleLbl="bgShp" presStyleIdx="0" presStyleCnt="1"/>
      <dgm:spPr/>
    </dgm:pt>
    <dgm:pt modelId="{823F598B-B610-4E1A-A2C1-55DCBF53BDE5}" type="pres">
      <dgm:prSet presAssocID="{CAF57A61-35BC-4884-9956-2B33E1FBC292}" presName="linearProcess" presStyleCnt="0"/>
      <dgm:spPr/>
    </dgm:pt>
    <dgm:pt modelId="{5EA27B2C-FF74-4C7C-8DE8-FC1213DE9E86}" type="pres">
      <dgm:prSet presAssocID="{AEA79FB5-D20C-4378-A08D-EECE953109F8}" presName="textNode" presStyleLbl="node1" presStyleIdx="0" presStyleCnt="3">
        <dgm:presLayoutVars>
          <dgm:bulletEnabled val="1"/>
        </dgm:presLayoutVars>
      </dgm:prSet>
      <dgm:spPr/>
      <dgm:t>
        <a:bodyPr/>
        <a:lstStyle/>
        <a:p>
          <a:endParaRPr lang="ru-RU"/>
        </a:p>
      </dgm:t>
    </dgm:pt>
    <dgm:pt modelId="{94B678BA-51CB-4E98-87AC-D74BACB86502}" type="pres">
      <dgm:prSet presAssocID="{E8C5DC25-F874-4B34-A576-FF6F71099962}" presName="sibTrans" presStyleCnt="0"/>
      <dgm:spPr/>
    </dgm:pt>
    <dgm:pt modelId="{AE983CD9-7128-44B6-8970-FB4797F20289}" type="pres">
      <dgm:prSet presAssocID="{1184A62B-DAA6-4E0D-B9EE-B9B1D82B6C24}" presName="textNode" presStyleLbl="node1" presStyleIdx="1" presStyleCnt="3">
        <dgm:presLayoutVars>
          <dgm:bulletEnabled val="1"/>
        </dgm:presLayoutVars>
      </dgm:prSet>
      <dgm:spPr/>
      <dgm:t>
        <a:bodyPr/>
        <a:lstStyle/>
        <a:p>
          <a:endParaRPr lang="ru-RU"/>
        </a:p>
      </dgm:t>
    </dgm:pt>
    <dgm:pt modelId="{9081E32B-3128-41A2-8E49-DC9F50B9DBD6}" type="pres">
      <dgm:prSet presAssocID="{793FDA0D-6697-4414-AAFB-EAD6EE01CDD8}" presName="sibTrans" presStyleCnt="0"/>
      <dgm:spPr/>
    </dgm:pt>
    <dgm:pt modelId="{3095B7DE-D87D-460F-AFE2-7693AFF35C27}" type="pres">
      <dgm:prSet presAssocID="{AF7DC4BC-ADD1-417A-999F-1E4F1DB68CF7}" presName="textNode" presStyleLbl="node1" presStyleIdx="2" presStyleCnt="3">
        <dgm:presLayoutVars>
          <dgm:bulletEnabled val="1"/>
        </dgm:presLayoutVars>
      </dgm:prSet>
      <dgm:spPr/>
      <dgm:t>
        <a:bodyPr/>
        <a:lstStyle/>
        <a:p>
          <a:endParaRPr lang="ru-RU"/>
        </a:p>
      </dgm:t>
    </dgm:pt>
  </dgm:ptLst>
  <dgm:cxnLst>
    <dgm:cxn modelId="{FBE4D17F-A6EE-40E7-BD45-2B56B0FA94BA}" srcId="{CAF57A61-35BC-4884-9956-2B33E1FBC292}" destId="{AEA79FB5-D20C-4378-A08D-EECE953109F8}" srcOrd="0" destOrd="0" parTransId="{29CF0640-C853-4E1C-9355-FB4C3F06A689}" sibTransId="{E8C5DC25-F874-4B34-A576-FF6F71099962}"/>
    <dgm:cxn modelId="{B4403CEF-6F35-450C-ABEC-D93B6E6A615E}" type="presOf" srcId="{AF7DC4BC-ADD1-417A-999F-1E4F1DB68CF7}" destId="{3095B7DE-D87D-460F-AFE2-7693AFF35C27}" srcOrd="0" destOrd="0" presId="urn:microsoft.com/office/officeart/2005/8/layout/hProcess9"/>
    <dgm:cxn modelId="{198C82C2-C67F-4E85-B2A6-D7E748C1F0D2}" srcId="{CAF57A61-35BC-4884-9956-2B33E1FBC292}" destId="{1184A62B-DAA6-4E0D-B9EE-B9B1D82B6C24}" srcOrd="1" destOrd="0" parTransId="{DF216D22-47C4-4C96-9103-4366B5F67FF8}" sibTransId="{793FDA0D-6697-4414-AAFB-EAD6EE01CDD8}"/>
    <dgm:cxn modelId="{11F824B0-C522-46E5-9B34-408FBE7F7756}" type="presOf" srcId="{AEA79FB5-D20C-4378-A08D-EECE953109F8}" destId="{5EA27B2C-FF74-4C7C-8DE8-FC1213DE9E86}" srcOrd="0" destOrd="0" presId="urn:microsoft.com/office/officeart/2005/8/layout/hProcess9"/>
    <dgm:cxn modelId="{7AB6C548-7CBF-463D-A5ED-3504C4DB9B51}" type="presOf" srcId="{1184A62B-DAA6-4E0D-B9EE-B9B1D82B6C24}" destId="{AE983CD9-7128-44B6-8970-FB4797F20289}" srcOrd="0" destOrd="0" presId="urn:microsoft.com/office/officeart/2005/8/layout/hProcess9"/>
    <dgm:cxn modelId="{4CEFB301-9122-4503-96EE-DA25E71F7662}" type="presOf" srcId="{CAF57A61-35BC-4884-9956-2B33E1FBC292}" destId="{5CF811FD-BD20-40EA-8253-4F5CC79514F5}" srcOrd="0" destOrd="0" presId="urn:microsoft.com/office/officeart/2005/8/layout/hProcess9"/>
    <dgm:cxn modelId="{54962021-65D0-43C2-B872-9AF321F35B3A}" srcId="{CAF57A61-35BC-4884-9956-2B33E1FBC292}" destId="{AF7DC4BC-ADD1-417A-999F-1E4F1DB68CF7}" srcOrd="2" destOrd="0" parTransId="{106A0802-DF1E-41BE-9C09-1B4349C15192}" sibTransId="{1D77BCDD-87F3-4417-9402-465A41CC42A9}"/>
    <dgm:cxn modelId="{0AF1E171-8812-443C-9A8F-80739942F314}" type="presParOf" srcId="{5CF811FD-BD20-40EA-8253-4F5CC79514F5}" destId="{A93A0A3B-5B9F-47C3-B960-F986179911BF}" srcOrd="0" destOrd="0" presId="urn:microsoft.com/office/officeart/2005/8/layout/hProcess9"/>
    <dgm:cxn modelId="{E7ADCB83-931A-4B11-AFA0-8761F907AC9A}" type="presParOf" srcId="{5CF811FD-BD20-40EA-8253-4F5CC79514F5}" destId="{823F598B-B610-4E1A-A2C1-55DCBF53BDE5}" srcOrd="1" destOrd="0" presId="urn:microsoft.com/office/officeart/2005/8/layout/hProcess9"/>
    <dgm:cxn modelId="{A6AEFD7C-365D-4E21-930C-4747A25AFCF7}" type="presParOf" srcId="{823F598B-B610-4E1A-A2C1-55DCBF53BDE5}" destId="{5EA27B2C-FF74-4C7C-8DE8-FC1213DE9E86}" srcOrd="0" destOrd="0" presId="urn:microsoft.com/office/officeart/2005/8/layout/hProcess9"/>
    <dgm:cxn modelId="{020EFBBE-236D-44BD-BA1C-D2C9DE7AA009}" type="presParOf" srcId="{823F598B-B610-4E1A-A2C1-55DCBF53BDE5}" destId="{94B678BA-51CB-4E98-87AC-D74BACB86502}" srcOrd="1" destOrd="0" presId="urn:microsoft.com/office/officeart/2005/8/layout/hProcess9"/>
    <dgm:cxn modelId="{0FA003B1-70B0-4BF7-8546-CF280A615CD8}" type="presParOf" srcId="{823F598B-B610-4E1A-A2C1-55DCBF53BDE5}" destId="{AE983CD9-7128-44B6-8970-FB4797F20289}" srcOrd="2" destOrd="0" presId="urn:microsoft.com/office/officeart/2005/8/layout/hProcess9"/>
    <dgm:cxn modelId="{B37D404E-D3B1-4ED1-80CC-D285619608C4}" type="presParOf" srcId="{823F598B-B610-4E1A-A2C1-55DCBF53BDE5}" destId="{9081E32B-3128-41A2-8E49-DC9F50B9DBD6}" srcOrd="3" destOrd="0" presId="urn:microsoft.com/office/officeart/2005/8/layout/hProcess9"/>
    <dgm:cxn modelId="{6356DF4E-00A7-46B4-9D69-187C21CCDAB1}" type="presParOf" srcId="{823F598B-B610-4E1A-A2C1-55DCBF53BDE5}" destId="{3095B7DE-D87D-460F-AFE2-7693AFF35C2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3C23EA-EA5A-4C8B-9EE1-5341666BA2C2}"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ru-RU"/>
        </a:p>
      </dgm:t>
    </dgm:pt>
    <dgm:pt modelId="{9DA99844-44C3-4916-B4F5-E4BEB1BCB71D}">
      <dgm:prSet phldrT="[Текст]">
        <dgm:style>
          <a:lnRef idx="2">
            <a:schemeClr val="accent1"/>
          </a:lnRef>
          <a:fillRef idx="1">
            <a:schemeClr val="lt1"/>
          </a:fillRef>
          <a:effectRef idx="0">
            <a:schemeClr val="accent1"/>
          </a:effectRef>
          <a:fontRef idx="minor">
            <a:schemeClr val="dk1"/>
          </a:fontRef>
        </dgm:style>
      </dgm:prSet>
      <dgm:spPr/>
      <dgm:t>
        <a:bodyPr/>
        <a:lstStyle/>
        <a:p>
          <a:pPr algn="ctr"/>
          <a:r>
            <a:rPr lang="kk-KZ" b="1" dirty="0" smtClean="0">
              <a:latin typeface="Times New Roman" pitchFamily="18" charset="0"/>
              <a:cs typeface="Times New Roman" pitchFamily="18" charset="0"/>
            </a:rPr>
            <a:t>Экзогенді </a:t>
          </a:r>
          <a:r>
            <a:rPr lang="en-US" b="1"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сыртқы</a:t>
          </a:r>
          <a:r>
            <a:rPr lang="en-US"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ырғақтар. </a:t>
          </a: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тыныштық </a:t>
          </a:r>
          <a:r>
            <a:rPr lang="ru-RU" dirty="0" smtClean="0">
              <a:latin typeface="Times New Roman" pitchFamily="18" charset="0"/>
              <a:cs typeface="Times New Roman" pitchFamily="18" charset="0"/>
            </a:rPr>
            <a:t>пен </a:t>
          </a:r>
          <a:r>
            <a:rPr lang="ru-RU" dirty="0" err="1" smtClean="0">
              <a:latin typeface="Times New Roman" pitchFamily="18" charset="0"/>
              <a:cs typeface="Times New Roman" pitchFamily="18" charset="0"/>
            </a:rPr>
            <a:t>белсенділік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алмасудың жеделдеуі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баяулауы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 ортаның өзгерістеріне сәйкес келетін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 ырғаққа жатқызады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6A7F68E1-23CA-45D3-96F8-D28DD37322DA}" type="parTrans" cxnId="{C71243C0-68D7-45BE-BAFA-D7F219A6EF7E}">
      <dgm:prSet/>
      <dgm:spPr/>
      <dgm:t>
        <a:bodyPr/>
        <a:lstStyle/>
        <a:p>
          <a:endParaRPr lang="ru-RU"/>
        </a:p>
      </dgm:t>
    </dgm:pt>
    <dgm:pt modelId="{0471B3C5-C830-4862-8976-56C2B16587F2}" type="sibTrans" cxnId="{C71243C0-68D7-45BE-BAFA-D7F219A6EF7E}">
      <dgm:prSet/>
      <dgm:spPr/>
      <dgm:t>
        <a:bodyPr/>
        <a:lstStyle/>
        <a:p>
          <a:endParaRPr lang="ru-RU"/>
        </a:p>
      </dgm:t>
    </dgm:pt>
    <dgm:pt modelId="{A3239DAD-D6AE-4E34-B406-7C6B7F3766BB}">
      <dgm:prSet phldrT="[Текст]">
        <dgm:style>
          <a:lnRef idx="2">
            <a:schemeClr val="accent3"/>
          </a:lnRef>
          <a:fillRef idx="1">
            <a:schemeClr val="lt1"/>
          </a:fillRef>
          <a:effectRef idx="0">
            <a:schemeClr val="accent3"/>
          </a:effectRef>
          <a:fontRef idx="minor">
            <a:schemeClr val="dk1"/>
          </a:fontRef>
        </dgm:style>
      </dgm:prSet>
      <dgm:spPr/>
      <dgm:t>
        <a:bodyPr/>
        <a:lstStyle/>
        <a:p>
          <a:pPr algn="ctr"/>
          <a:r>
            <a:rPr lang="kk-KZ" b="1" dirty="0" smtClean="0">
              <a:latin typeface="Times New Roman" pitchFamily="18" charset="0"/>
              <a:cs typeface="Times New Roman" pitchFamily="18" charset="0"/>
            </a:rPr>
            <a:t>Эндогенді </a:t>
          </a:r>
          <a:r>
            <a:rPr lang="en-US" b="1"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ішкі</a:t>
          </a:r>
          <a:r>
            <a:rPr lang="en-US"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ырғақтар. </a:t>
          </a:r>
          <a:r>
            <a:rPr lang="kk-KZ" b="0" dirty="0" smtClean="0">
              <a:latin typeface="Times New Roman" pitchFamily="18" charset="0"/>
              <a:cs typeface="Times New Roman" pitchFamily="18" charset="0"/>
            </a:rPr>
            <a:t>С</a:t>
          </a:r>
          <a:r>
            <a:rPr lang="ru-RU" dirty="0" err="1" smtClean="0">
              <a:latin typeface="Times New Roman" pitchFamily="18" charset="0"/>
              <a:cs typeface="Times New Roman" pitchFamily="18" charset="0"/>
            </a:rPr>
            <a:t>ыртқы тұрақты жағдайларда тіркелетін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ырғақтар ішкі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есептеледі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серпінісі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тыныс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a:t>
          </a:r>
          <a:r>
            <a:rPr lang="ru-RU" dirty="0" smtClean="0">
              <a:latin typeface="Times New Roman" pitchFamily="18" charset="0"/>
              <a:cs typeface="Times New Roman" pitchFamily="18" charset="0"/>
            </a:rPr>
            <a:t>, пульс,  </a:t>
          </a:r>
          <a:r>
            <a:rPr lang="ru-RU" dirty="0" err="1" smtClean="0">
              <a:latin typeface="Times New Roman" pitchFamily="18" charset="0"/>
              <a:cs typeface="Times New Roman" pitchFamily="18" charset="0"/>
            </a:rPr>
            <a:t>қан қысымы, </a:t>
          </a:r>
          <a:r>
            <a:rPr lang="ru-RU" dirty="0" smtClean="0">
              <a:latin typeface="Times New Roman" pitchFamily="18" charset="0"/>
              <a:cs typeface="Times New Roman" pitchFamily="18" charset="0"/>
            </a:rPr>
            <a:t>ой </a:t>
          </a:r>
          <a:r>
            <a:rPr lang="ru-RU" dirty="0" err="1" smtClean="0">
              <a:latin typeface="Times New Roman" pitchFamily="18" charset="0"/>
              <a:cs typeface="Times New Roman" pitchFamily="18" charset="0"/>
            </a:rPr>
            <a:t>жұмыскерлігі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ұйқы</a:t>
          </a:r>
          <a:r>
            <a:rPr lang="ru-RU"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DFF6827-BE85-40D9-9056-EEB0024E456A}" type="parTrans" cxnId="{499C2096-57F4-42B4-953E-4F732C57FA3E}">
      <dgm:prSet/>
      <dgm:spPr/>
      <dgm:t>
        <a:bodyPr/>
        <a:lstStyle/>
        <a:p>
          <a:endParaRPr lang="ru-RU"/>
        </a:p>
      </dgm:t>
    </dgm:pt>
    <dgm:pt modelId="{87F37BBE-8B98-4EF4-90F1-74D3A910F5EB}" type="sibTrans" cxnId="{499C2096-57F4-42B4-953E-4F732C57FA3E}">
      <dgm:prSet/>
      <dgm:spPr/>
      <dgm:t>
        <a:bodyPr/>
        <a:lstStyle/>
        <a:p>
          <a:endParaRPr lang="ru-RU"/>
        </a:p>
      </dgm:t>
    </dgm:pt>
    <dgm:pt modelId="{741432B8-072F-470C-BC44-4EC20A141DAB}" type="pres">
      <dgm:prSet presAssocID="{173C23EA-EA5A-4C8B-9EE1-5341666BA2C2}" presName="compositeShape" presStyleCnt="0">
        <dgm:presLayoutVars>
          <dgm:chMax val="2"/>
          <dgm:dir/>
          <dgm:resizeHandles val="exact"/>
        </dgm:presLayoutVars>
      </dgm:prSet>
      <dgm:spPr/>
      <dgm:t>
        <a:bodyPr/>
        <a:lstStyle/>
        <a:p>
          <a:endParaRPr lang="ru-RU"/>
        </a:p>
      </dgm:t>
    </dgm:pt>
    <dgm:pt modelId="{6FA0C2BE-4A6C-45D1-A708-8C7FEB9DD674}" type="pres">
      <dgm:prSet presAssocID="{9DA99844-44C3-4916-B4F5-E4BEB1BCB71D}" presName="upArrow" presStyleLbl="node1" presStyleIdx="0" presStyleCnt="2">
        <dgm:style>
          <a:lnRef idx="1">
            <a:schemeClr val="accent1"/>
          </a:lnRef>
          <a:fillRef idx="2">
            <a:schemeClr val="accent1"/>
          </a:fillRef>
          <a:effectRef idx="1">
            <a:schemeClr val="accent1"/>
          </a:effectRef>
          <a:fontRef idx="minor">
            <a:schemeClr val="dk1"/>
          </a:fontRef>
        </dgm:style>
      </dgm:prSet>
      <dgm:spPr/>
    </dgm:pt>
    <dgm:pt modelId="{B42305B9-0E3F-4767-BA27-FE011F21F698}" type="pres">
      <dgm:prSet presAssocID="{9DA99844-44C3-4916-B4F5-E4BEB1BCB71D}" presName="upArrowText" presStyleLbl="revTx" presStyleIdx="0" presStyleCnt="2">
        <dgm:presLayoutVars>
          <dgm:chMax val="0"/>
          <dgm:bulletEnabled val="1"/>
        </dgm:presLayoutVars>
      </dgm:prSet>
      <dgm:spPr/>
      <dgm:t>
        <a:bodyPr/>
        <a:lstStyle/>
        <a:p>
          <a:endParaRPr lang="ru-RU"/>
        </a:p>
      </dgm:t>
    </dgm:pt>
    <dgm:pt modelId="{704BFC60-C376-4825-9D59-D00AD43A6A40}" type="pres">
      <dgm:prSet presAssocID="{A3239DAD-D6AE-4E34-B406-7C6B7F3766BB}" presName="downArrow" presStyleLbl="node1" presStyleIdx="1" presStyleCnt="2">
        <dgm:style>
          <a:lnRef idx="1">
            <a:schemeClr val="accent3"/>
          </a:lnRef>
          <a:fillRef idx="3">
            <a:schemeClr val="accent3"/>
          </a:fillRef>
          <a:effectRef idx="2">
            <a:schemeClr val="accent3"/>
          </a:effectRef>
          <a:fontRef idx="minor">
            <a:schemeClr val="lt1"/>
          </a:fontRef>
        </dgm:style>
      </dgm:prSet>
      <dgm:spPr/>
    </dgm:pt>
    <dgm:pt modelId="{23269C70-6BC4-44A9-9C86-58292B7BB180}" type="pres">
      <dgm:prSet presAssocID="{A3239DAD-D6AE-4E34-B406-7C6B7F3766BB}" presName="downArrowText" presStyleLbl="revTx" presStyleIdx="1" presStyleCnt="2">
        <dgm:presLayoutVars>
          <dgm:chMax val="0"/>
          <dgm:bulletEnabled val="1"/>
        </dgm:presLayoutVars>
      </dgm:prSet>
      <dgm:spPr/>
      <dgm:t>
        <a:bodyPr/>
        <a:lstStyle/>
        <a:p>
          <a:endParaRPr lang="ru-RU"/>
        </a:p>
      </dgm:t>
    </dgm:pt>
  </dgm:ptLst>
  <dgm:cxnLst>
    <dgm:cxn modelId="{C71243C0-68D7-45BE-BAFA-D7F219A6EF7E}" srcId="{173C23EA-EA5A-4C8B-9EE1-5341666BA2C2}" destId="{9DA99844-44C3-4916-B4F5-E4BEB1BCB71D}" srcOrd="0" destOrd="0" parTransId="{6A7F68E1-23CA-45D3-96F8-D28DD37322DA}" sibTransId="{0471B3C5-C830-4862-8976-56C2B16587F2}"/>
    <dgm:cxn modelId="{338A29F0-0009-4F5E-B817-B60F79DD5064}" type="presOf" srcId="{9DA99844-44C3-4916-B4F5-E4BEB1BCB71D}" destId="{B42305B9-0E3F-4767-BA27-FE011F21F698}" srcOrd="0" destOrd="0" presId="urn:microsoft.com/office/officeart/2005/8/layout/arrow4"/>
    <dgm:cxn modelId="{ABC7836C-A506-422B-A47A-EBECB6B2FE4F}" type="presOf" srcId="{A3239DAD-D6AE-4E34-B406-7C6B7F3766BB}" destId="{23269C70-6BC4-44A9-9C86-58292B7BB180}" srcOrd="0" destOrd="0" presId="urn:microsoft.com/office/officeart/2005/8/layout/arrow4"/>
    <dgm:cxn modelId="{499C2096-57F4-42B4-953E-4F732C57FA3E}" srcId="{173C23EA-EA5A-4C8B-9EE1-5341666BA2C2}" destId="{A3239DAD-D6AE-4E34-B406-7C6B7F3766BB}" srcOrd="1" destOrd="0" parTransId="{7DFF6827-BE85-40D9-9056-EEB0024E456A}" sibTransId="{87F37BBE-8B98-4EF4-90F1-74D3A910F5EB}"/>
    <dgm:cxn modelId="{4228B011-5CDE-4D59-B21A-0CC957160757}" type="presOf" srcId="{173C23EA-EA5A-4C8B-9EE1-5341666BA2C2}" destId="{741432B8-072F-470C-BC44-4EC20A141DAB}" srcOrd="0" destOrd="0" presId="urn:microsoft.com/office/officeart/2005/8/layout/arrow4"/>
    <dgm:cxn modelId="{8D1F79B4-66DD-4102-A48F-535A6FD24194}" type="presParOf" srcId="{741432B8-072F-470C-BC44-4EC20A141DAB}" destId="{6FA0C2BE-4A6C-45D1-A708-8C7FEB9DD674}" srcOrd="0" destOrd="0" presId="urn:microsoft.com/office/officeart/2005/8/layout/arrow4"/>
    <dgm:cxn modelId="{0FD814B6-20AB-4874-8F2D-16457F4CC07E}" type="presParOf" srcId="{741432B8-072F-470C-BC44-4EC20A141DAB}" destId="{B42305B9-0E3F-4767-BA27-FE011F21F698}" srcOrd="1" destOrd="0" presId="urn:microsoft.com/office/officeart/2005/8/layout/arrow4"/>
    <dgm:cxn modelId="{0FA11A97-EFD1-4E62-9AA9-E6D9088BE479}" type="presParOf" srcId="{741432B8-072F-470C-BC44-4EC20A141DAB}" destId="{704BFC60-C376-4825-9D59-D00AD43A6A40}" srcOrd="2" destOrd="0" presId="urn:microsoft.com/office/officeart/2005/8/layout/arrow4"/>
    <dgm:cxn modelId="{ABFBAAAD-F1FB-4082-B0BB-89664104A0DB}" type="presParOf" srcId="{741432B8-072F-470C-BC44-4EC20A141DAB}" destId="{23269C70-6BC4-44A9-9C86-58292B7BB180}"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090A0-9066-4869-8D4C-CE11001BCC55}">
      <dsp:nvSpPr>
        <dsp:cNvPr id="0" name=""/>
        <dsp:cNvSpPr/>
      </dsp:nvSpPr>
      <dsp:spPr>
        <a:xfrm rot="5400000">
          <a:off x="-151191" y="153534"/>
          <a:ext cx="1007945" cy="705561"/>
        </a:xfrm>
        <a:prstGeom prst="chevron">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w="11430" cap="flat" cmpd="sng" algn="ctr">
          <a:solidFill>
            <a:schemeClr val="accent4">
              <a:hueOff val="0"/>
              <a:satOff val="0"/>
              <a:lumOff val="0"/>
              <a:alphaOff val="0"/>
            </a:schemeClr>
          </a:solidFill>
          <a:prstDash val="solid"/>
        </a:ln>
        <a:effectLst>
          <a:outerShdw blurRad="50800" dist="25000" dir="5400000" rotWithShape="0">
            <a:schemeClr val="accent4">
              <a:hueOff val="0"/>
              <a:satOff val="0"/>
              <a:lumOff val="0"/>
              <a:alphaOff val="0"/>
              <a:shade val="30000"/>
              <a:satMod val="150000"/>
              <a:alpha val="3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1</a:t>
          </a:r>
          <a:endParaRPr lang="ru-RU" sz="1600" kern="1200" dirty="0">
            <a:latin typeface="Times New Roman" pitchFamily="18" charset="0"/>
            <a:cs typeface="Times New Roman" pitchFamily="18" charset="0"/>
          </a:endParaRPr>
        </a:p>
      </dsp:txBody>
      <dsp:txXfrm rot="-5400000">
        <a:off x="2" y="355123"/>
        <a:ext cx="705561" cy="302384"/>
      </dsp:txXfrm>
    </dsp:sp>
    <dsp:sp modelId="{093459C7-003A-41CC-B7EC-F30EFE7DCBE8}">
      <dsp:nvSpPr>
        <dsp:cNvPr id="0" name=""/>
        <dsp:cNvSpPr/>
      </dsp:nvSpPr>
      <dsp:spPr>
        <a:xfrm rot="5400000">
          <a:off x="3739974" y="-3032069"/>
          <a:ext cx="655164" cy="6723990"/>
        </a:xfrm>
        <a:prstGeom prst="round2SameRect">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Орталық жиіліктегі</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ырғақтар, ол</a:t>
          </a:r>
          <a:r>
            <a:rPr lang="ru-RU" sz="1600" kern="1200" dirty="0" smtClean="0">
              <a:latin typeface="Times New Roman" pitchFamily="18" charset="0"/>
              <a:cs typeface="Times New Roman" pitchFamily="18" charset="0"/>
            </a:rPr>
            <a:t> 30 минут пен 28 </a:t>
          </a:r>
          <a:r>
            <a:rPr lang="ru-RU" sz="1600" kern="1200" dirty="0" err="1" smtClean="0">
              <a:latin typeface="Times New Roman" pitchFamily="18" charset="0"/>
              <a:cs typeface="Times New Roman" pitchFamily="18" charset="0"/>
            </a:rPr>
            <a:t>сағаттың арасы</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оның ішінде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ультрадиандық </a:t>
          </a:r>
          <a:r>
            <a:rPr lang="ru-RU" sz="1600" kern="1200" dirty="0" smtClean="0">
              <a:latin typeface="Times New Roman" pitchFamily="18" charset="0"/>
              <a:cs typeface="Times New Roman" pitchFamily="18" charset="0"/>
            </a:rPr>
            <a:t>– 20 </a:t>
          </a:r>
          <a:r>
            <a:rPr lang="ru-RU" sz="1600" kern="1200" dirty="0" err="1" smtClean="0">
              <a:latin typeface="Times New Roman" pitchFamily="18" charset="0"/>
              <a:cs typeface="Times New Roman" pitchFamily="18" charset="0"/>
            </a:rPr>
            <a:t>сағатқа дейінгі</a:t>
          </a:r>
          <a:r>
            <a:rPr lang="ru-RU" sz="1600" kern="1200" dirty="0" smtClean="0">
              <a:latin typeface="Times New Roman" pitchFamily="18" charset="0"/>
              <a:cs typeface="Times New Roman" pitchFamily="18" charset="0"/>
            </a:rPr>
            <a:t>; </a:t>
          </a:r>
          <a:endParaRPr lang="ru-RU" sz="1600" kern="1200" dirty="0">
            <a:latin typeface="Times New Roman" pitchFamily="18" charset="0"/>
            <a:cs typeface="Times New Roman" pitchFamily="18" charset="0"/>
          </a:endParaRPr>
        </a:p>
      </dsp:txBody>
      <dsp:txXfrm rot="-5400000">
        <a:off x="705561" y="34326"/>
        <a:ext cx="6692008" cy="591200"/>
      </dsp:txXfrm>
    </dsp:sp>
    <dsp:sp modelId="{AC49E7D6-D40C-4AFF-8C6E-A78D9CB5335B}">
      <dsp:nvSpPr>
        <dsp:cNvPr id="0" name=""/>
        <dsp:cNvSpPr/>
      </dsp:nvSpPr>
      <dsp:spPr>
        <a:xfrm rot="5400000">
          <a:off x="-151191" y="1043385"/>
          <a:ext cx="1007945" cy="705561"/>
        </a:xfrm>
        <a:prstGeom prst="chevron">
          <a:avLst/>
        </a:prstGeom>
        <a:gradFill rotWithShape="0">
          <a:gsLst>
            <a:gs pos="0">
              <a:schemeClr val="accent4">
                <a:hueOff val="4308971"/>
                <a:satOff val="-10901"/>
                <a:lumOff val="490"/>
                <a:alphaOff val="0"/>
                <a:tint val="15000"/>
                <a:satMod val="250000"/>
              </a:schemeClr>
            </a:gs>
            <a:gs pos="49000">
              <a:schemeClr val="accent4">
                <a:hueOff val="4308971"/>
                <a:satOff val="-10901"/>
                <a:lumOff val="490"/>
                <a:alphaOff val="0"/>
                <a:tint val="50000"/>
                <a:satMod val="200000"/>
              </a:schemeClr>
            </a:gs>
            <a:gs pos="49100">
              <a:schemeClr val="accent4">
                <a:hueOff val="4308971"/>
                <a:satOff val="-10901"/>
                <a:lumOff val="490"/>
                <a:alphaOff val="0"/>
                <a:tint val="64000"/>
                <a:satMod val="160000"/>
              </a:schemeClr>
            </a:gs>
            <a:gs pos="92000">
              <a:schemeClr val="accent4">
                <a:hueOff val="4308971"/>
                <a:satOff val="-10901"/>
                <a:lumOff val="490"/>
                <a:alphaOff val="0"/>
                <a:tint val="50000"/>
                <a:satMod val="200000"/>
              </a:schemeClr>
            </a:gs>
            <a:gs pos="100000">
              <a:schemeClr val="accent4">
                <a:hueOff val="4308971"/>
                <a:satOff val="-10901"/>
                <a:lumOff val="490"/>
                <a:alphaOff val="0"/>
                <a:tint val="43000"/>
                <a:satMod val="190000"/>
              </a:schemeClr>
            </a:gs>
          </a:gsLst>
          <a:lin ang="5400000" scaled="1"/>
        </a:gradFill>
        <a:ln w="11430" cap="flat" cmpd="sng" algn="ctr">
          <a:solidFill>
            <a:schemeClr val="accent4">
              <a:hueOff val="4308971"/>
              <a:satOff val="-10901"/>
              <a:lumOff val="490"/>
              <a:alphaOff val="0"/>
            </a:schemeClr>
          </a:solidFill>
          <a:prstDash val="solid"/>
        </a:ln>
        <a:effectLst>
          <a:outerShdw blurRad="50800" dist="25000" dir="5400000" rotWithShape="0">
            <a:schemeClr val="accent4">
              <a:hueOff val="4308971"/>
              <a:satOff val="-10901"/>
              <a:lumOff val="490"/>
              <a:alphaOff val="0"/>
              <a:shade val="30000"/>
              <a:satMod val="150000"/>
              <a:alpha val="3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2</a:t>
          </a:r>
          <a:endParaRPr lang="ru-RU" sz="1600" kern="1200" dirty="0">
            <a:latin typeface="Times New Roman" pitchFamily="18" charset="0"/>
            <a:cs typeface="Times New Roman" pitchFamily="18" charset="0"/>
          </a:endParaRPr>
        </a:p>
      </dsp:txBody>
      <dsp:txXfrm rot="-5400000">
        <a:off x="2" y="1244974"/>
        <a:ext cx="705561" cy="302384"/>
      </dsp:txXfrm>
    </dsp:sp>
    <dsp:sp modelId="{ED4754B3-8661-416B-A869-C43B25E7D585}">
      <dsp:nvSpPr>
        <dsp:cNvPr id="0" name=""/>
        <dsp:cNvSpPr/>
      </dsp:nvSpPr>
      <dsp:spPr>
        <a:xfrm rot="5400000">
          <a:off x="3739974" y="-2142219"/>
          <a:ext cx="655164" cy="6723990"/>
        </a:xfrm>
        <a:prstGeom prst="round2SameRect">
          <a:avLst/>
        </a:prstGeom>
        <a:solidFill>
          <a:schemeClr val="lt1">
            <a:alpha val="90000"/>
            <a:hueOff val="0"/>
            <a:satOff val="0"/>
            <a:lumOff val="0"/>
            <a:alphaOff val="0"/>
          </a:schemeClr>
        </a:solidFill>
        <a:ln w="11430" cap="flat" cmpd="sng" algn="ctr">
          <a:solidFill>
            <a:schemeClr val="accent4">
              <a:hueOff val="4308971"/>
              <a:satOff val="-10901"/>
              <a:lumOff val="4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Циркадалық</a:t>
          </a:r>
          <a:r>
            <a:rPr lang="ru-RU" sz="1600" kern="1200" dirty="0" smtClean="0">
              <a:latin typeface="Times New Roman" pitchFamily="18" charset="0"/>
              <a:cs typeface="Times New Roman" pitchFamily="18" charset="0"/>
            </a:rPr>
            <a:t> </a:t>
          </a:r>
          <a:r>
            <a:rPr lang="en-US" sz="1600" kern="1200" dirty="0" smtClean="0">
              <a:latin typeface="Times New Roman" pitchFamily="18" charset="0"/>
              <a:cs typeface="Times New Roman" pitchFamily="18" charset="0"/>
            </a:rPr>
            <a:t>(</a:t>
          </a:r>
          <a:r>
            <a:rPr lang="kk-KZ" sz="1600" kern="1200" dirty="0" smtClean="0">
              <a:latin typeface="Times New Roman" pitchFamily="18" charset="0"/>
              <a:cs typeface="Times New Roman" pitchFamily="18" charset="0"/>
            </a:rPr>
            <a:t>цтркадиандық</a:t>
          </a:r>
          <a:r>
            <a:rPr lang="en-US" sz="1600" kern="1200" dirty="0" smtClean="0">
              <a:latin typeface="Times New Roman" pitchFamily="18" charset="0"/>
              <a:cs typeface="Times New Roman" pitchFamily="18" charset="0"/>
            </a:rPr>
            <a:t>)</a:t>
          </a:r>
          <a:r>
            <a:rPr lang="ru-RU" sz="1600" kern="1200" dirty="0" smtClean="0">
              <a:latin typeface="Times New Roman" pitchFamily="18" charset="0"/>
              <a:cs typeface="Times New Roman" pitchFamily="18" charset="0"/>
            </a:rPr>
            <a:t> 20- 28 </a:t>
          </a:r>
          <a:r>
            <a:rPr lang="ru-RU" sz="1600" kern="1200" dirty="0" err="1" smtClean="0">
              <a:latin typeface="Times New Roman" pitchFamily="18" charset="0"/>
              <a:cs typeface="Times New Roman" pitchFamily="18" charset="0"/>
            </a:rPr>
            <a:t>сағат аралығындағы ырғақтар</a:t>
          </a:r>
          <a:r>
            <a:rPr lang="ru-RU" sz="1600" kern="1200" dirty="0" smtClean="0">
              <a:latin typeface="Times New Roman" pitchFamily="18" charset="0"/>
              <a:cs typeface="Times New Roman" pitchFamily="18" charset="0"/>
            </a:rPr>
            <a:t>; </a:t>
          </a:r>
          <a:endParaRPr lang="ru-RU" sz="1600" kern="1200" dirty="0">
            <a:latin typeface="Times New Roman" pitchFamily="18" charset="0"/>
            <a:cs typeface="Times New Roman" pitchFamily="18" charset="0"/>
          </a:endParaRPr>
        </a:p>
      </dsp:txBody>
      <dsp:txXfrm rot="-5400000">
        <a:off x="705561" y="924176"/>
        <a:ext cx="6692008" cy="591200"/>
      </dsp:txXfrm>
    </dsp:sp>
    <dsp:sp modelId="{B30E89B9-5565-4884-BB26-205F88F89AE9}">
      <dsp:nvSpPr>
        <dsp:cNvPr id="0" name=""/>
        <dsp:cNvSpPr/>
      </dsp:nvSpPr>
      <dsp:spPr>
        <a:xfrm rot="5400000">
          <a:off x="-151191" y="1933235"/>
          <a:ext cx="1007945" cy="705561"/>
        </a:xfrm>
        <a:prstGeom prst="chevron">
          <a:avLst/>
        </a:prstGeom>
        <a:gradFill rotWithShape="0">
          <a:gsLst>
            <a:gs pos="0">
              <a:schemeClr val="accent4">
                <a:hueOff val="8617942"/>
                <a:satOff val="-21801"/>
                <a:lumOff val="980"/>
                <a:alphaOff val="0"/>
                <a:tint val="15000"/>
                <a:satMod val="250000"/>
              </a:schemeClr>
            </a:gs>
            <a:gs pos="49000">
              <a:schemeClr val="accent4">
                <a:hueOff val="8617942"/>
                <a:satOff val="-21801"/>
                <a:lumOff val="980"/>
                <a:alphaOff val="0"/>
                <a:tint val="50000"/>
                <a:satMod val="200000"/>
              </a:schemeClr>
            </a:gs>
            <a:gs pos="49100">
              <a:schemeClr val="accent4">
                <a:hueOff val="8617942"/>
                <a:satOff val="-21801"/>
                <a:lumOff val="980"/>
                <a:alphaOff val="0"/>
                <a:tint val="64000"/>
                <a:satMod val="160000"/>
              </a:schemeClr>
            </a:gs>
            <a:gs pos="92000">
              <a:schemeClr val="accent4">
                <a:hueOff val="8617942"/>
                <a:satOff val="-21801"/>
                <a:lumOff val="980"/>
                <a:alphaOff val="0"/>
                <a:tint val="50000"/>
                <a:satMod val="200000"/>
              </a:schemeClr>
            </a:gs>
            <a:gs pos="100000">
              <a:schemeClr val="accent4">
                <a:hueOff val="8617942"/>
                <a:satOff val="-21801"/>
                <a:lumOff val="980"/>
                <a:alphaOff val="0"/>
                <a:tint val="43000"/>
                <a:satMod val="190000"/>
              </a:schemeClr>
            </a:gs>
          </a:gsLst>
          <a:lin ang="5400000" scaled="1"/>
        </a:gradFill>
        <a:ln w="11430" cap="flat" cmpd="sng" algn="ctr">
          <a:solidFill>
            <a:schemeClr val="accent4">
              <a:hueOff val="8617942"/>
              <a:satOff val="-21801"/>
              <a:lumOff val="980"/>
              <a:alphaOff val="0"/>
            </a:schemeClr>
          </a:solidFill>
          <a:prstDash val="solid"/>
        </a:ln>
        <a:effectLst>
          <a:outerShdw blurRad="50800" dist="25000" dir="5400000" rotWithShape="0">
            <a:schemeClr val="accent4">
              <a:hueOff val="8617942"/>
              <a:satOff val="-21801"/>
              <a:lumOff val="980"/>
              <a:alphaOff val="0"/>
              <a:shade val="30000"/>
              <a:satMod val="150000"/>
              <a:alpha val="3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3</a:t>
          </a:r>
          <a:endParaRPr lang="ru-RU" sz="1600" kern="1200" dirty="0">
            <a:latin typeface="Times New Roman" pitchFamily="18" charset="0"/>
            <a:cs typeface="Times New Roman" pitchFamily="18" charset="0"/>
          </a:endParaRPr>
        </a:p>
      </dsp:txBody>
      <dsp:txXfrm rot="-5400000">
        <a:off x="2" y="2134824"/>
        <a:ext cx="705561" cy="302384"/>
      </dsp:txXfrm>
    </dsp:sp>
    <dsp:sp modelId="{5325409D-428F-44CB-85DE-81C85DDE8272}">
      <dsp:nvSpPr>
        <dsp:cNvPr id="0" name=""/>
        <dsp:cNvSpPr/>
      </dsp:nvSpPr>
      <dsp:spPr>
        <a:xfrm rot="5400000">
          <a:off x="3739974" y="-1252369"/>
          <a:ext cx="655164" cy="6723990"/>
        </a:xfrm>
        <a:prstGeom prst="round2SameRect">
          <a:avLst/>
        </a:prstGeom>
        <a:solidFill>
          <a:schemeClr val="lt1">
            <a:alpha val="90000"/>
            <a:hueOff val="0"/>
            <a:satOff val="0"/>
            <a:lumOff val="0"/>
            <a:alphaOff val="0"/>
          </a:schemeClr>
        </a:solidFill>
        <a:ln w="11430" cap="flat" cmpd="sng" algn="ctr">
          <a:solidFill>
            <a:schemeClr val="accent4">
              <a:hueOff val="8617942"/>
              <a:satOff val="-21801"/>
              <a:lumOff val="98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kk-KZ" sz="1600" kern="1200" dirty="0" smtClean="0">
              <a:latin typeface="Times New Roman" pitchFamily="18" charset="0"/>
              <a:cs typeface="Times New Roman" pitchFamily="18" charset="0"/>
            </a:rPr>
            <a:t>Мезоырғақтар 28 сағаттан жоғары уақыттағы ырғақтар;</a:t>
          </a:r>
          <a:endParaRPr lang="ru-RU" sz="1600" kern="1200" dirty="0">
            <a:latin typeface="Times New Roman" pitchFamily="18" charset="0"/>
            <a:cs typeface="Times New Roman" pitchFamily="18" charset="0"/>
          </a:endParaRPr>
        </a:p>
      </dsp:txBody>
      <dsp:txXfrm rot="-5400000">
        <a:off x="705561" y="1814026"/>
        <a:ext cx="6692008" cy="591200"/>
      </dsp:txXfrm>
    </dsp:sp>
    <dsp:sp modelId="{19E3C999-14FF-4B65-AE05-FE93A9874F67}">
      <dsp:nvSpPr>
        <dsp:cNvPr id="0" name=""/>
        <dsp:cNvSpPr/>
      </dsp:nvSpPr>
      <dsp:spPr>
        <a:xfrm rot="5400000">
          <a:off x="-151191" y="2823085"/>
          <a:ext cx="1007945" cy="705561"/>
        </a:xfrm>
        <a:prstGeom prst="chevron">
          <a:avLst/>
        </a:prstGeom>
        <a:gradFill rotWithShape="0">
          <a:gsLst>
            <a:gs pos="0">
              <a:schemeClr val="accent4">
                <a:hueOff val="12926913"/>
                <a:satOff val="-32702"/>
                <a:lumOff val="1470"/>
                <a:alphaOff val="0"/>
                <a:tint val="15000"/>
                <a:satMod val="250000"/>
              </a:schemeClr>
            </a:gs>
            <a:gs pos="49000">
              <a:schemeClr val="accent4">
                <a:hueOff val="12926913"/>
                <a:satOff val="-32702"/>
                <a:lumOff val="1470"/>
                <a:alphaOff val="0"/>
                <a:tint val="50000"/>
                <a:satMod val="200000"/>
              </a:schemeClr>
            </a:gs>
            <a:gs pos="49100">
              <a:schemeClr val="accent4">
                <a:hueOff val="12926913"/>
                <a:satOff val="-32702"/>
                <a:lumOff val="1470"/>
                <a:alphaOff val="0"/>
                <a:tint val="64000"/>
                <a:satMod val="160000"/>
              </a:schemeClr>
            </a:gs>
            <a:gs pos="92000">
              <a:schemeClr val="accent4">
                <a:hueOff val="12926913"/>
                <a:satOff val="-32702"/>
                <a:lumOff val="1470"/>
                <a:alphaOff val="0"/>
                <a:tint val="50000"/>
                <a:satMod val="200000"/>
              </a:schemeClr>
            </a:gs>
            <a:gs pos="100000">
              <a:schemeClr val="accent4">
                <a:hueOff val="12926913"/>
                <a:satOff val="-32702"/>
                <a:lumOff val="1470"/>
                <a:alphaOff val="0"/>
                <a:tint val="43000"/>
                <a:satMod val="190000"/>
              </a:schemeClr>
            </a:gs>
          </a:gsLst>
          <a:lin ang="5400000" scaled="1"/>
        </a:gradFill>
        <a:ln w="11430" cap="flat" cmpd="sng" algn="ctr">
          <a:solidFill>
            <a:schemeClr val="accent4">
              <a:hueOff val="12926913"/>
              <a:satOff val="-32702"/>
              <a:lumOff val="1470"/>
              <a:alphaOff val="0"/>
            </a:schemeClr>
          </a:solidFill>
          <a:prstDash val="solid"/>
        </a:ln>
        <a:effectLst>
          <a:outerShdw blurRad="50800" dist="25000" dir="5400000" rotWithShape="0">
            <a:schemeClr val="accent4">
              <a:hueOff val="12926913"/>
              <a:satOff val="-32702"/>
              <a:lumOff val="1470"/>
              <a:alphaOff val="0"/>
              <a:shade val="30000"/>
              <a:satMod val="150000"/>
              <a:alpha val="3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4</a:t>
          </a:r>
          <a:endParaRPr lang="ru-RU" sz="1600" kern="1200" dirty="0">
            <a:latin typeface="Times New Roman" pitchFamily="18" charset="0"/>
            <a:cs typeface="Times New Roman" pitchFamily="18" charset="0"/>
          </a:endParaRPr>
        </a:p>
      </dsp:txBody>
      <dsp:txXfrm rot="-5400000">
        <a:off x="2" y="3024674"/>
        <a:ext cx="705561" cy="302384"/>
      </dsp:txXfrm>
    </dsp:sp>
    <dsp:sp modelId="{AEA44CAF-801F-4BEF-AD72-FA9318850FFC}">
      <dsp:nvSpPr>
        <dsp:cNvPr id="0" name=""/>
        <dsp:cNvSpPr/>
      </dsp:nvSpPr>
      <dsp:spPr>
        <a:xfrm rot="5400000">
          <a:off x="3739974" y="-362519"/>
          <a:ext cx="655164" cy="6723990"/>
        </a:xfrm>
        <a:prstGeom prst="round2SameRect">
          <a:avLst/>
        </a:prstGeom>
        <a:solidFill>
          <a:schemeClr val="lt1">
            <a:alpha val="90000"/>
            <a:hueOff val="0"/>
            <a:satOff val="0"/>
            <a:lumOff val="0"/>
            <a:alphaOff val="0"/>
          </a:schemeClr>
        </a:solidFill>
        <a:ln w="11430" cap="flat" cmpd="sng" algn="ctr">
          <a:solidFill>
            <a:schemeClr val="accent4">
              <a:hueOff val="12926913"/>
              <a:satOff val="-32702"/>
              <a:lumOff val="14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Макроырғақтар кезеңдері </a:t>
          </a:r>
          <a:r>
            <a:rPr lang="ru-RU" sz="1600" kern="1200" dirty="0" smtClean="0">
              <a:latin typeface="Times New Roman" pitchFamily="18" charset="0"/>
              <a:cs typeface="Times New Roman" pitchFamily="18" charset="0"/>
            </a:rPr>
            <a:t>20 </a:t>
          </a:r>
          <a:r>
            <a:rPr lang="ru-RU" sz="1600" kern="1200" dirty="0" err="1" smtClean="0">
              <a:latin typeface="Times New Roman" pitchFamily="18" charset="0"/>
              <a:cs typeface="Times New Roman" pitchFamily="18" charset="0"/>
            </a:rPr>
            <a:t>күннен </a:t>
          </a:r>
          <a:r>
            <a:rPr lang="ru-RU" sz="1600" kern="1200" dirty="0" smtClean="0">
              <a:latin typeface="Times New Roman" pitchFamily="18" charset="0"/>
              <a:cs typeface="Times New Roman" pitchFamily="18" charset="0"/>
            </a:rPr>
            <a:t>1 </a:t>
          </a:r>
          <a:r>
            <a:rPr lang="ru-RU" sz="1600" kern="1200" dirty="0" err="1" smtClean="0">
              <a:latin typeface="Times New Roman" pitchFamily="18" charset="0"/>
              <a:cs typeface="Times New Roman" pitchFamily="18" charset="0"/>
            </a:rPr>
            <a:t>жылға дейін</a:t>
          </a:r>
          <a:r>
            <a:rPr lang="ru-RU" sz="1600" kern="1200" dirty="0" smtClean="0">
              <a:latin typeface="Times New Roman" pitchFamily="18" charset="0"/>
              <a:cs typeface="Times New Roman" pitchFamily="18" charset="0"/>
            </a:rPr>
            <a:t>. </a:t>
          </a:r>
          <a:endParaRPr lang="ru-RU" sz="1600" kern="1200" dirty="0">
            <a:latin typeface="Times New Roman" pitchFamily="18" charset="0"/>
            <a:cs typeface="Times New Roman" pitchFamily="18" charset="0"/>
          </a:endParaRPr>
        </a:p>
      </dsp:txBody>
      <dsp:txXfrm rot="-5400000">
        <a:off x="705561" y="2703876"/>
        <a:ext cx="6692008" cy="591200"/>
      </dsp:txXfrm>
    </dsp:sp>
    <dsp:sp modelId="{74E2702C-8B05-4A7C-BDD7-72DDA08CC373}">
      <dsp:nvSpPr>
        <dsp:cNvPr id="0" name=""/>
        <dsp:cNvSpPr/>
      </dsp:nvSpPr>
      <dsp:spPr>
        <a:xfrm rot="5400000">
          <a:off x="-151191" y="3712935"/>
          <a:ext cx="1007945" cy="705561"/>
        </a:xfrm>
        <a:prstGeom prst="chevron">
          <a:avLst/>
        </a:prstGeom>
        <a:gradFill rotWithShape="0">
          <a:gsLst>
            <a:gs pos="0">
              <a:schemeClr val="accent4">
                <a:hueOff val="17235884"/>
                <a:satOff val="-43603"/>
                <a:lumOff val="1960"/>
                <a:alphaOff val="0"/>
                <a:tint val="15000"/>
                <a:satMod val="250000"/>
              </a:schemeClr>
            </a:gs>
            <a:gs pos="49000">
              <a:schemeClr val="accent4">
                <a:hueOff val="17235884"/>
                <a:satOff val="-43603"/>
                <a:lumOff val="1960"/>
                <a:alphaOff val="0"/>
                <a:tint val="50000"/>
                <a:satMod val="200000"/>
              </a:schemeClr>
            </a:gs>
            <a:gs pos="49100">
              <a:schemeClr val="accent4">
                <a:hueOff val="17235884"/>
                <a:satOff val="-43603"/>
                <a:lumOff val="1960"/>
                <a:alphaOff val="0"/>
                <a:tint val="64000"/>
                <a:satMod val="160000"/>
              </a:schemeClr>
            </a:gs>
            <a:gs pos="92000">
              <a:schemeClr val="accent4">
                <a:hueOff val="17235884"/>
                <a:satOff val="-43603"/>
                <a:lumOff val="1960"/>
                <a:alphaOff val="0"/>
                <a:tint val="50000"/>
                <a:satMod val="200000"/>
              </a:schemeClr>
            </a:gs>
            <a:gs pos="100000">
              <a:schemeClr val="accent4">
                <a:hueOff val="17235884"/>
                <a:satOff val="-43603"/>
                <a:lumOff val="1960"/>
                <a:alphaOff val="0"/>
                <a:tint val="43000"/>
                <a:satMod val="190000"/>
              </a:schemeClr>
            </a:gs>
          </a:gsLst>
          <a:lin ang="5400000" scaled="1"/>
        </a:gradFill>
        <a:ln w="11430" cap="flat" cmpd="sng" algn="ctr">
          <a:solidFill>
            <a:schemeClr val="accent4">
              <a:hueOff val="17235884"/>
              <a:satOff val="-43603"/>
              <a:lumOff val="1960"/>
              <a:alphaOff val="0"/>
            </a:schemeClr>
          </a:solidFill>
          <a:prstDash val="solid"/>
        </a:ln>
        <a:effectLst>
          <a:outerShdw blurRad="50800" dist="25000" dir="5400000" rotWithShape="0">
            <a:schemeClr val="accent4">
              <a:hueOff val="17235884"/>
              <a:satOff val="-43603"/>
              <a:lumOff val="1960"/>
              <a:alphaOff val="0"/>
              <a:shade val="30000"/>
              <a:satMod val="150000"/>
              <a:alpha val="3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5</a:t>
          </a:r>
          <a:endParaRPr lang="ru-RU" sz="1600" kern="1200" dirty="0">
            <a:latin typeface="Times New Roman" pitchFamily="18" charset="0"/>
            <a:cs typeface="Times New Roman" pitchFamily="18" charset="0"/>
          </a:endParaRPr>
        </a:p>
      </dsp:txBody>
      <dsp:txXfrm rot="-5400000">
        <a:off x="2" y="3914524"/>
        <a:ext cx="705561" cy="302384"/>
      </dsp:txXfrm>
    </dsp:sp>
    <dsp:sp modelId="{C7D42AD6-B87D-483E-A69E-BFD4E2E93A50}">
      <dsp:nvSpPr>
        <dsp:cNvPr id="0" name=""/>
        <dsp:cNvSpPr/>
      </dsp:nvSpPr>
      <dsp:spPr>
        <a:xfrm rot="5400000">
          <a:off x="3739974" y="527330"/>
          <a:ext cx="655164" cy="6723990"/>
        </a:xfrm>
        <a:prstGeom prst="round2SameRect">
          <a:avLst/>
        </a:prstGeom>
        <a:solidFill>
          <a:schemeClr val="lt1">
            <a:alpha val="90000"/>
            <a:hueOff val="0"/>
            <a:satOff val="0"/>
            <a:lumOff val="0"/>
            <a:alphaOff val="0"/>
          </a:schemeClr>
        </a:solidFill>
        <a:ln w="11430" cap="flat" cmpd="sng" algn="ctr">
          <a:solidFill>
            <a:schemeClr val="accent4">
              <a:hueOff val="17235884"/>
              <a:satOff val="-43603"/>
              <a:lumOff val="19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Мегаырғақтар, әсері баяу</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ырғақ, кезеңдері ондаған немесе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бірнеше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ондаған жылдарға созылады</a:t>
          </a:r>
          <a:r>
            <a:rPr lang="ru-RU"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rot="-5400000">
        <a:off x="705561" y="3593725"/>
        <a:ext cx="6692008" cy="591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A0A3B-5B9F-47C3-B960-F986179911BF}">
      <dsp:nvSpPr>
        <dsp:cNvPr id="0" name=""/>
        <dsp:cNvSpPr/>
      </dsp:nvSpPr>
      <dsp:spPr>
        <a:xfrm>
          <a:off x="546500" y="0"/>
          <a:ext cx="6193674" cy="4500594"/>
        </a:xfrm>
        <a:prstGeom prst="rightArrow">
          <a:avLst/>
        </a:prstGeom>
        <a:solidFill>
          <a:schemeClr val="accent5">
            <a:tint val="40000"/>
            <a:hueOff val="0"/>
            <a:satOff val="0"/>
            <a:lumOff val="0"/>
            <a:alphaOff val="0"/>
          </a:schemeClr>
        </a:solidFill>
        <a:ln>
          <a:noFill/>
        </a:ln>
        <a:effectLst>
          <a:outerShdw blurRad="50800" dist="25000" dir="5400000" rotWithShape="0">
            <a:schemeClr val="accent5">
              <a:tint val="40000"/>
              <a:hueOff val="0"/>
              <a:satOff val="0"/>
              <a:lumOff val="0"/>
              <a:alphaOff val="0"/>
              <a:shade val="30000"/>
              <a:satMod val="150000"/>
              <a:alpha val="38000"/>
            </a:schemeClr>
          </a:outerShdw>
        </a:effectLst>
      </dsp:spPr>
      <dsp:style>
        <a:lnRef idx="0">
          <a:scrgbClr r="0" g="0" b="0"/>
        </a:lnRef>
        <a:fillRef idx="1">
          <a:scrgbClr r="0" g="0" b="0"/>
        </a:fillRef>
        <a:effectRef idx="1">
          <a:scrgbClr r="0" g="0" b="0"/>
        </a:effectRef>
        <a:fontRef idx="minor"/>
      </dsp:style>
    </dsp:sp>
    <dsp:sp modelId="{5EA27B2C-FF74-4C7C-8DE8-FC1213DE9E86}">
      <dsp:nvSpPr>
        <dsp:cNvPr id="0" name=""/>
        <dsp:cNvSpPr/>
      </dsp:nvSpPr>
      <dsp:spPr>
        <a:xfrm>
          <a:off x="0" y="1350178"/>
          <a:ext cx="2186002" cy="1800237"/>
        </a:xfrm>
        <a:prstGeom prst="roundRect">
          <a:avLst/>
        </a:prstGeom>
        <a:gradFill rotWithShape="0">
          <a:gsLst>
            <a:gs pos="0">
              <a:schemeClr val="accent5">
                <a:hueOff val="0"/>
                <a:satOff val="0"/>
                <a:lumOff val="0"/>
                <a:alphaOff val="0"/>
                <a:tint val="15000"/>
                <a:satMod val="250000"/>
              </a:schemeClr>
            </a:gs>
            <a:gs pos="49000">
              <a:schemeClr val="accent5">
                <a:hueOff val="0"/>
                <a:satOff val="0"/>
                <a:lumOff val="0"/>
                <a:alphaOff val="0"/>
                <a:tint val="50000"/>
                <a:satMod val="200000"/>
              </a:schemeClr>
            </a:gs>
            <a:gs pos="49100">
              <a:schemeClr val="accent5">
                <a:hueOff val="0"/>
                <a:satOff val="0"/>
                <a:lumOff val="0"/>
                <a:alphaOff val="0"/>
                <a:tint val="64000"/>
                <a:satMod val="160000"/>
              </a:schemeClr>
            </a:gs>
            <a:gs pos="92000">
              <a:schemeClr val="accent5">
                <a:hueOff val="0"/>
                <a:satOff val="0"/>
                <a:lumOff val="0"/>
                <a:alphaOff val="0"/>
                <a:tint val="50000"/>
                <a:satMod val="200000"/>
              </a:schemeClr>
            </a:gs>
            <a:gs pos="100000">
              <a:schemeClr val="accent5">
                <a:hueOff val="0"/>
                <a:satOff val="0"/>
                <a:lumOff val="0"/>
                <a:alphaOff val="0"/>
                <a:tint val="43000"/>
                <a:satMod val="190000"/>
              </a:schemeClr>
            </a:gs>
          </a:gsLst>
          <a:lin ang="5400000" scaled="1"/>
        </a:gradFill>
        <a:ln>
          <a:noFill/>
        </a:ln>
        <a:effectLst>
          <a:outerShdw blurRad="50800" dist="25000" dir="5400000" rotWithShape="0">
            <a:schemeClr val="accent5">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latin typeface="Times New Roman" pitchFamily="18" charset="0"/>
              <a:cs typeface="Times New Roman" pitchFamily="18" charset="0"/>
            </a:rPr>
            <a:t>1. К</a:t>
          </a:r>
          <a:r>
            <a:rPr lang="ru-RU" sz="2800" b="1" kern="1200" dirty="0" err="1" smtClean="0">
              <a:latin typeface="Times New Roman" pitchFamily="18" charset="0"/>
              <a:cs typeface="Times New Roman" pitchFamily="18" charset="0"/>
            </a:rPr>
            <a:t>летка-лық</a:t>
          </a:r>
          <a:endParaRPr lang="ru-RU" sz="2800" b="1" kern="1200" dirty="0">
            <a:latin typeface="Times New Roman" pitchFamily="18" charset="0"/>
            <a:cs typeface="Times New Roman" pitchFamily="18" charset="0"/>
          </a:endParaRPr>
        </a:p>
      </dsp:txBody>
      <dsp:txXfrm>
        <a:off x="87880" y="1438058"/>
        <a:ext cx="2010242" cy="1624477"/>
      </dsp:txXfrm>
    </dsp:sp>
    <dsp:sp modelId="{AE983CD9-7128-44B6-8970-FB4797F20289}">
      <dsp:nvSpPr>
        <dsp:cNvPr id="0" name=""/>
        <dsp:cNvSpPr/>
      </dsp:nvSpPr>
      <dsp:spPr>
        <a:xfrm>
          <a:off x="2550336" y="1350178"/>
          <a:ext cx="2186002" cy="1800237"/>
        </a:xfrm>
        <a:prstGeom prst="roundRect">
          <a:avLst/>
        </a:prstGeom>
        <a:gradFill rotWithShape="0">
          <a:gsLst>
            <a:gs pos="0">
              <a:schemeClr val="accent5">
                <a:hueOff val="-9027899"/>
                <a:satOff val="22229"/>
                <a:lumOff val="-490"/>
                <a:alphaOff val="0"/>
                <a:tint val="15000"/>
                <a:satMod val="250000"/>
              </a:schemeClr>
            </a:gs>
            <a:gs pos="49000">
              <a:schemeClr val="accent5">
                <a:hueOff val="-9027899"/>
                <a:satOff val="22229"/>
                <a:lumOff val="-490"/>
                <a:alphaOff val="0"/>
                <a:tint val="50000"/>
                <a:satMod val="200000"/>
              </a:schemeClr>
            </a:gs>
            <a:gs pos="49100">
              <a:schemeClr val="accent5">
                <a:hueOff val="-9027899"/>
                <a:satOff val="22229"/>
                <a:lumOff val="-490"/>
                <a:alphaOff val="0"/>
                <a:tint val="64000"/>
                <a:satMod val="160000"/>
              </a:schemeClr>
            </a:gs>
            <a:gs pos="92000">
              <a:schemeClr val="accent5">
                <a:hueOff val="-9027899"/>
                <a:satOff val="22229"/>
                <a:lumOff val="-490"/>
                <a:alphaOff val="0"/>
                <a:tint val="50000"/>
                <a:satMod val="200000"/>
              </a:schemeClr>
            </a:gs>
            <a:gs pos="100000">
              <a:schemeClr val="accent5">
                <a:hueOff val="-9027899"/>
                <a:satOff val="22229"/>
                <a:lumOff val="-490"/>
                <a:alphaOff val="0"/>
                <a:tint val="43000"/>
                <a:satMod val="190000"/>
              </a:schemeClr>
            </a:gs>
          </a:gsLst>
          <a:lin ang="5400000" scaled="1"/>
        </a:gradFill>
        <a:ln>
          <a:noFill/>
        </a:ln>
        <a:effectLst>
          <a:outerShdw blurRad="50800" dist="25000" dir="5400000" rotWithShape="0">
            <a:schemeClr val="accent5">
              <a:hueOff val="-9027899"/>
              <a:satOff val="22229"/>
              <a:lumOff val="-49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latin typeface="Times New Roman" pitchFamily="18" charset="0"/>
              <a:cs typeface="Times New Roman" pitchFamily="18" charset="0"/>
            </a:rPr>
            <a:t>2. Ағзалық </a:t>
          </a:r>
          <a:endParaRPr lang="ru-RU" sz="2800" b="1" kern="1200" dirty="0">
            <a:latin typeface="Times New Roman" pitchFamily="18" charset="0"/>
            <a:cs typeface="Times New Roman" pitchFamily="18" charset="0"/>
          </a:endParaRPr>
        </a:p>
      </dsp:txBody>
      <dsp:txXfrm>
        <a:off x="2638216" y="1438058"/>
        <a:ext cx="2010242" cy="1624477"/>
      </dsp:txXfrm>
    </dsp:sp>
    <dsp:sp modelId="{3095B7DE-D87D-460F-AFE2-7693AFF35C27}">
      <dsp:nvSpPr>
        <dsp:cNvPr id="0" name=""/>
        <dsp:cNvSpPr/>
      </dsp:nvSpPr>
      <dsp:spPr>
        <a:xfrm>
          <a:off x="5100673" y="1350178"/>
          <a:ext cx="2186002" cy="1800237"/>
        </a:xfrm>
        <a:prstGeom prst="roundRect">
          <a:avLst/>
        </a:prstGeom>
        <a:gradFill rotWithShape="0">
          <a:gsLst>
            <a:gs pos="0">
              <a:schemeClr val="accent5">
                <a:hueOff val="-18055798"/>
                <a:satOff val="44459"/>
                <a:lumOff val="-980"/>
                <a:alphaOff val="0"/>
                <a:tint val="15000"/>
                <a:satMod val="250000"/>
              </a:schemeClr>
            </a:gs>
            <a:gs pos="49000">
              <a:schemeClr val="accent5">
                <a:hueOff val="-18055798"/>
                <a:satOff val="44459"/>
                <a:lumOff val="-980"/>
                <a:alphaOff val="0"/>
                <a:tint val="50000"/>
                <a:satMod val="200000"/>
              </a:schemeClr>
            </a:gs>
            <a:gs pos="49100">
              <a:schemeClr val="accent5">
                <a:hueOff val="-18055798"/>
                <a:satOff val="44459"/>
                <a:lumOff val="-980"/>
                <a:alphaOff val="0"/>
                <a:tint val="64000"/>
                <a:satMod val="160000"/>
              </a:schemeClr>
            </a:gs>
            <a:gs pos="92000">
              <a:schemeClr val="accent5">
                <a:hueOff val="-18055798"/>
                <a:satOff val="44459"/>
                <a:lumOff val="-980"/>
                <a:alphaOff val="0"/>
                <a:tint val="50000"/>
                <a:satMod val="200000"/>
              </a:schemeClr>
            </a:gs>
            <a:gs pos="100000">
              <a:schemeClr val="accent5">
                <a:hueOff val="-18055798"/>
                <a:satOff val="44459"/>
                <a:lumOff val="-980"/>
                <a:alphaOff val="0"/>
                <a:tint val="43000"/>
                <a:satMod val="190000"/>
              </a:schemeClr>
            </a:gs>
          </a:gsLst>
          <a:lin ang="5400000" scaled="1"/>
        </a:gradFill>
        <a:ln>
          <a:noFill/>
        </a:ln>
        <a:effectLst>
          <a:outerShdw blurRad="50800" dist="25000" dir="5400000" rotWithShape="0">
            <a:schemeClr val="accent5">
              <a:hueOff val="-18055798"/>
              <a:satOff val="44459"/>
              <a:lumOff val="-98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latin typeface="Times New Roman" pitchFamily="18" charset="0"/>
              <a:cs typeface="Times New Roman" pitchFamily="18" charset="0"/>
            </a:rPr>
            <a:t>3. П</a:t>
          </a:r>
          <a:r>
            <a:rPr lang="ru-RU" sz="2800" b="1" kern="1200" dirty="0" err="1" smtClean="0">
              <a:latin typeface="Times New Roman" pitchFamily="18" charset="0"/>
              <a:cs typeface="Times New Roman" pitchFamily="18" charset="0"/>
            </a:rPr>
            <a:t>опуля-циялық</a:t>
          </a:r>
          <a:endParaRPr lang="ru-RU" sz="2800" b="1" kern="1200" dirty="0">
            <a:latin typeface="Times New Roman" pitchFamily="18" charset="0"/>
            <a:cs typeface="Times New Roman" pitchFamily="18" charset="0"/>
          </a:endParaRPr>
        </a:p>
      </dsp:txBody>
      <dsp:txXfrm>
        <a:off x="5188553" y="1438058"/>
        <a:ext cx="2010242" cy="1624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0C2BE-4A6C-45D1-A708-8C7FEB9DD674}">
      <dsp:nvSpPr>
        <dsp:cNvPr id="0" name=""/>
        <dsp:cNvSpPr/>
      </dsp:nvSpPr>
      <dsp:spPr>
        <a:xfrm>
          <a:off x="3981" y="0"/>
          <a:ext cx="2388870" cy="2326386"/>
        </a:xfrm>
        <a:prstGeom prst="upArrow">
          <a:avLst/>
        </a:prstGeom>
        <a:gradFill rotWithShape="1">
          <a:gsLst>
            <a:gs pos="0">
              <a:schemeClr val="accent1">
                <a:tint val="15000"/>
                <a:satMod val="250000"/>
              </a:schemeClr>
            </a:gs>
            <a:gs pos="49000">
              <a:schemeClr val="accent1">
                <a:tint val="50000"/>
                <a:satMod val="200000"/>
              </a:schemeClr>
            </a:gs>
            <a:gs pos="49100">
              <a:schemeClr val="accent1">
                <a:tint val="64000"/>
                <a:satMod val="160000"/>
              </a:schemeClr>
            </a:gs>
            <a:gs pos="92000">
              <a:schemeClr val="accent1">
                <a:tint val="50000"/>
                <a:satMod val="200000"/>
              </a:schemeClr>
            </a:gs>
            <a:gs pos="100000">
              <a:schemeClr val="accent1">
                <a:tint val="43000"/>
                <a:satMod val="190000"/>
              </a:schemeClr>
            </a:gs>
          </a:gsLst>
          <a:lin ang="5400000" scaled="1"/>
        </a:gradFill>
        <a:ln w="11430" cap="flat" cmpd="sng" algn="ctr">
          <a:solidFill>
            <a:schemeClr val="accent1"/>
          </a:solidFill>
          <a:prstDash val="solid"/>
        </a:ln>
        <a:effectLst>
          <a:outerShdw blurRad="50800" dist="25000" dir="5400000" rotWithShape="0">
            <a:schemeClr val="accent1">
              <a:shade val="30000"/>
              <a:satMod val="150000"/>
              <a:alpha val="38000"/>
            </a:schemeClr>
          </a:outerShdw>
        </a:effectLst>
      </dsp:spPr>
      <dsp:style>
        <a:lnRef idx="1">
          <a:schemeClr val="accent1"/>
        </a:lnRef>
        <a:fillRef idx="2">
          <a:schemeClr val="accent1"/>
        </a:fillRef>
        <a:effectRef idx="1">
          <a:schemeClr val="accent1"/>
        </a:effectRef>
        <a:fontRef idx="minor">
          <a:schemeClr val="dk1"/>
        </a:fontRef>
      </dsp:style>
    </dsp:sp>
    <dsp:sp modelId="{B42305B9-0E3F-4767-BA27-FE011F21F698}">
      <dsp:nvSpPr>
        <dsp:cNvPr id="0" name=""/>
        <dsp:cNvSpPr/>
      </dsp:nvSpPr>
      <dsp:spPr>
        <a:xfrm>
          <a:off x="2464517" y="0"/>
          <a:ext cx="4053840" cy="2326386"/>
        </a:xfrm>
        <a:prstGeom prst="rect">
          <a:avLst/>
        </a:prstGeom>
        <a:solidFill>
          <a:schemeClr val="lt1"/>
        </a:solidFill>
        <a:ln w="400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6464" tIns="0" rIns="156464" bIns="156464" numCol="1" spcCol="1270" anchor="ctr" anchorCtr="0">
          <a:noAutofit/>
        </a:bodyPr>
        <a:lstStyle/>
        <a:p>
          <a:pPr lvl="0" algn="ctr" defTabSz="977900">
            <a:lnSpc>
              <a:spcPct val="90000"/>
            </a:lnSpc>
            <a:spcBef>
              <a:spcPct val="0"/>
            </a:spcBef>
            <a:spcAft>
              <a:spcPct val="35000"/>
            </a:spcAft>
          </a:pPr>
          <a:r>
            <a:rPr lang="kk-KZ" sz="2200" b="1" kern="1200" dirty="0" smtClean="0">
              <a:latin typeface="Times New Roman" pitchFamily="18" charset="0"/>
              <a:cs typeface="Times New Roman" pitchFamily="18" charset="0"/>
            </a:rPr>
            <a:t>Экзогенді </a:t>
          </a:r>
          <a:r>
            <a:rPr lang="en-US" sz="2200" b="1" kern="1200" dirty="0" smtClean="0">
              <a:latin typeface="Times New Roman" pitchFamily="18" charset="0"/>
              <a:cs typeface="Times New Roman" pitchFamily="18" charset="0"/>
            </a:rPr>
            <a:t>(</a:t>
          </a:r>
          <a:r>
            <a:rPr lang="kk-KZ" sz="2200" b="1" kern="1200" dirty="0" smtClean="0">
              <a:latin typeface="Times New Roman" pitchFamily="18" charset="0"/>
              <a:cs typeface="Times New Roman" pitchFamily="18" charset="0"/>
            </a:rPr>
            <a:t>сыртқы</a:t>
          </a:r>
          <a:r>
            <a:rPr lang="en-US" sz="2200" b="1" kern="1200" dirty="0" smtClean="0">
              <a:latin typeface="Times New Roman" pitchFamily="18" charset="0"/>
              <a:cs typeface="Times New Roman" pitchFamily="18" charset="0"/>
            </a:rPr>
            <a:t>) </a:t>
          </a:r>
          <a:r>
            <a:rPr lang="kk-KZ" sz="2200" b="1" kern="1200" dirty="0" smtClean="0">
              <a:latin typeface="Times New Roman" pitchFamily="18" charset="0"/>
              <a:cs typeface="Times New Roman" pitchFamily="18" charset="0"/>
            </a:rPr>
            <a:t>ырғақтар. </a:t>
          </a:r>
          <a:r>
            <a:rPr lang="ru-RU" sz="2200" kern="1200" dirty="0" err="1" smtClean="0">
              <a:latin typeface="Times New Roman" pitchFamily="18" charset="0"/>
              <a:cs typeface="Times New Roman" pitchFamily="18" charset="0"/>
            </a:rPr>
            <a:t>Егер</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тыныштық </a:t>
          </a:r>
          <a:r>
            <a:rPr lang="ru-RU" sz="2200" kern="1200" dirty="0" smtClean="0">
              <a:latin typeface="Times New Roman" pitchFamily="18" charset="0"/>
              <a:cs typeface="Times New Roman" pitchFamily="18" charset="0"/>
            </a:rPr>
            <a:t>пен </a:t>
          </a:r>
          <a:r>
            <a:rPr lang="ru-RU" sz="2200" kern="1200" dirty="0" err="1" smtClean="0">
              <a:latin typeface="Times New Roman" pitchFamily="18" charset="0"/>
              <a:cs typeface="Times New Roman" pitchFamily="18" charset="0"/>
            </a:rPr>
            <a:t>белсенділік</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зат</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алмасудың жеделдеуі</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немесе</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баяулауы</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сыртқы ортаның өзгерістеріне сәйкес келетін</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болса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оларды</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сыртқы ырғаққа жатқызады</a:t>
          </a:r>
          <a:r>
            <a:rPr lang="ru-RU" sz="2200" kern="1200" dirty="0" smtClean="0">
              <a:latin typeface="Times New Roman" pitchFamily="18" charset="0"/>
              <a:cs typeface="Times New Roman" pitchFamily="18" charset="0"/>
            </a:rPr>
            <a:t>.</a:t>
          </a:r>
          <a:endParaRPr lang="ru-RU" sz="2200" kern="1200" dirty="0">
            <a:latin typeface="Times New Roman" pitchFamily="18" charset="0"/>
            <a:cs typeface="Times New Roman" pitchFamily="18" charset="0"/>
          </a:endParaRPr>
        </a:p>
      </dsp:txBody>
      <dsp:txXfrm>
        <a:off x="2464517" y="0"/>
        <a:ext cx="4053840" cy="2326386"/>
      </dsp:txXfrm>
    </dsp:sp>
    <dsp:sp modelId="{704BFC60-C376-4825-9D59-D00AD43A6A40}">
      <dsp:nvSpPr>
        <dsp:cNvPr id="0" name=""/>
        <dsp:cNvSpPr/>
      </dsp:nvSpPr>
      <dsp:spPr>
        <a:xfrm>
          <a:off x="720642" y="2520251"/>
          <a:ext cx="2388870" cy="2326386"/>
        </a:xfrm>
        <a:prstGeom prst="downArrow">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dsp:spPr>
      <dsp:style>
        <a:lnRef idx="1">
          <a:schemeClr val="accent3"/>
        </a:lnRef>
        <a:fillRef idx="3">
          <a:schemeClr val="accent3"/>
        </a:fillRef>
        <a:effectRef idx="2">
          <a:schemeClr val="accent3"/>
        </a:effectRef>
        <a:fontRef idx="minor">
          <a:schemeClr val="lt1"/>
        </a:fontRef>
      </dsp:style>
    </dsp:sp>
    <dsp:sp modelId="{23269C70-6BC4-44A9-9C86-58292B7BB180}">
      <dsp:nvSpPr>
        <dsp:cNvPr id="0" name=""/>
        <dsp:cNvSpPr/>
      </dsp:nvSpPr>
      <dsp:spPr>
        <a:xfrm>
          <a:off x="3181178" y="2520251"/>
          <a:ext cx="4053840" cy="2326386"/>
        </a:xfrm>
        <a:prstGeom prst="rect">
          <a:avLst/>
        </a:prstGeom>
        <a:solidFill>
          <a:schemeClr val="lt1"/>
        </a:solidFill>
        <a:ln w="400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6464" tIns="0" rIns="156464" bIns="156464" numCol="1" spcCol="1270" anchor="ctr" anchorCtr="0">
          <a:noAutofit/>
        </a:bodyPr>
        <a:lstStyle/>
        <a:p>
          <a:pPr lvl="0" algn="ctr" defTabSz="977900">
            <a:lnSpc>
              <a:spcPct val="90000"/>
            </a:lnSpc>
            <a:spcBef>
              <a:spcPct val="0"/>
            </a:spcBef>
            <a:spcAft>
              <a:spcPct val="35000"/>
            </a:spcAft>
          </a:pPr>
          <a:r>
            <a:rPr lang="kk-KZ" sz="2200" b="1" kern="1200" dirty="0" smtClean="0">
              <a:latin typeface="Times New Roman" pitchFamily="18" charset="0"/>
              <a:cs typeface="Times New Roman" pitchFamily="18" charset="0"/>
            </a:rPr>
            <a:t>Эндогенді </a:t>
          </a:r>
          <a:r>
            <a:rPr lang="en-US" sz="2200" b="1" kern="1200" dirty="0" smtClean="0">
              <a:latin typeface="Times New Roman" pitchFamily="18" charset="0"/>
              <a:cs typeface="Times New Roman" pitchFamily="18" charset="0"/>
            </a:rPr>
            <a:t>(</a:t>
          </a:r>
          <a:r>
            <a:rPr lang="kk-KZ" sz="2200" b="1" kern="1200" dirty="0" smtClean="0">
              <a:latin typeface="Times New Roman" pitchFamily="18" charset="0"/>
              <a:cs typeface="Times New Roman" pitchFamily="18" charset="0"/>
            </a:rPr>
            <a:t>ішкі</a:t>
          </a:r>
          <a:r>
            <a:rPr lang="en-US" sz="2200" b="1" kern="1200" dirty="0" smtClean="0">
              <a:latin typeface="Times New Roman" pitchFamily="18" charset="0"/>
              <a:cs typeface="Times New Roman" pitchFamily="18" charset="0"/>
            </a:rPr>
            <a:t>) </a:t>
          </a:r>
          <a:r>
            <a:rPr lang="kk-KZ" sz="2200" b="1" kern="1200" dirty="0" smtClean="0">
              <a:latin typeface="Times New Roman" pitchFamily="18" charset="0"/>
              <a:cs typeface="Times New Roman" pitchFamily="18" charset="0"/>
            </a:rPr>
            <a:t>ырғақтар. </a:t>
          </a:r>
          <a:r>
            <a:rPr lang="kk-KZ" sz="2200" b="0" kern="1200" dirty="0" smtClean="0">
              <a:latin typeface="Times New Roman" pitchFamily="18" charset="0"/>
              <a:cs typeface="Times New Roman" pitchFamily="18" charset="0"/>
            </a:rPr>
            <a:t>С</a:t>
          </a:r>
          <a:r>
            <a:rPr lang="ru-RU" sz="2200" kern="1200" dirty="0" err="1" smtClean="0">
              <a:latin typeface="Times New Roman" pitchFamily="18" charset="0"/>
              <a:cs typeface="Times New Roman" pitchFamily="18" charset="0"/>
            </a:rPr>
            <a:t>ыртқы тұрақты жағдайларда тіркелетін</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ырғақтар ішкі</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деп</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есептеледі</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(жүйке серпінісі</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тыныс</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алу</a:t>
          </a:r>
          <a:r>
            <a:rPr lang="ru-RU" sz="2200" kern="1200" dirty="0" smtClean="0">
              <a:latin typeface="Times New Roman" pitchFamily="18" charset="0"/>
              <a:cs typeface="Times New Roman" pitchFamily="18" charset="0"/>
            </a:rPr>
            <a:t>, пульс,  </a:t>
          </a:r>
          <a:r>
            <a:rPr lang="ru-RU" sz="2200" kern="1200" dirty="0" err="1" smtClean="0">
              <a:latin typeface="Times New Roman" pitchFamily="18" charset="0"/>
              <a:cs typeface="Times New Roman" pitchFamily="18" charset="0"/>
            </a:rPr>
            <a:t>қан қысымы, </a:t>
          </a:r>
          <a:r>
            <a:rPr lang="ru-RU" sz="2200" kern="1200" dirty="0" smtClean="0">
              <a:latin typeface="Times New Roman" pitchFamily="18" charset="0"/>
              <a:cs typeface="Times New Roman" pitchFamily="18" charset="0"/>
            </a:rPr>
            <a:t>ой </a:t>
          </a:r>
          <a:r>
            <a:rPr lang="ru-RU" sz="2200" kern="1200" dirty="0" err="1" smtClean="0">
              <a:latin typeface="Times New Roman" pitchFamily="18" charset="0"/>
              <a:cs typeface="Times New Roman" pitchFamily="18" charset="0"/>
            </a:rPr>
            <a:t>жұмыскерлігі</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ұйқы</a:t>
          </a:r>
          <a:r>
            <a:rPr lang="ru-RU" sz="2200" kern="1200" dirty="0" smtClean="0">
              <a:latin typeface="Times New Roman" pitchFamily="18" charset="0"/>
              <a:cs typeface="Times New Roman" pitchFamily="18" charset="0"/>
            </a:rPr>
            <a:t>)</a:t>
          </a:r>
          <a:r>
            <a:rPr lang="kk-KZ" sz="2200" b="1" kern="1200" dirty="0" smtClean="0">
              <a:latin typeface="Times New Roman" pitchFamily="18" charset="0"/>
              <a:cs typeface="Times New Roman" pitchFamily="18" charset="0"/>
            </a:rPr>
            <a:t> .</a:t>
          </a:r>
          <a:endParaRPr lang="ru-RU" sz="2200" kern="1200" dirty="0">
            <a:latin typeface="Times New Roman" pitchFamily="18" charset="0"/>
            <a:cs typeface="Times New Roman" pitchFamily="18" charset="0"/>
          </a:endParaRPr>
        </a:p>
      </dsp:txBody>
      <dsp:txXfrm>
        <a:off x="3181178" y="2520251"/>
        <a:ext cx="4053840" cy="23263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BA5588D-7C48-4855-88A1-5322D449052F}" type="datetimeFigureOut">
              <a:rPr lang="ru-RU" smtClean="0"/>
              <a:pPr/>
              <a:t>28.01.2025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D65F707-3571-490C-A69F-ACB4B302CD4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A5588D-7C48-4855-88A1-5322D449052F}" type="datetimeFigureOut">
              <a:rPr lang="ru-RU" smtClean="0"/>
              <a:pPr/>
              <a:t>28.01.2025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0BA5588D-7C48-4855-88A1-5322D449052F}" type="datetimeFigureOut">
              <a:rPr lang="ru-RU" smtClean="0"/>
              <a:pPr/>
              <a:t>28.01.2025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D65F707-3571-490C-A69F-ACB4B302CD41}"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A5588D-7C48-4855-88A1-5322D449052F}" type="datetimeFigureOut">
              <a:rPr lang="ru-RU" smtClean="0"/>
              <a:pPr/>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A5588D-7C48-4855-88A1-5322D449052F}" type="datetimeFigureOut">
              <a:rPr lang="ru-RU" smtClean="0"/>
              <a:pPr/>
              <a:t>28.01.2025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A5588D-7C48-4855-88A1-5322D449052F}" type="datetimeFigureOut">
              <a:rPr lang="ru-RU" smtClean="0"/>
              <a:pPr/>
              <a:t>28.01.2025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A5588D-7C48-4855-88A1-5322D449052F}" type="datetimeFigureOut">
              <a:rPr lang="ru-RU" smtClean="0"/>
              <a:pPr/>
              <a:t>28.01.2025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A5588D-7C48-4855-88A1-5322D449052F}" type="datetimeFigureOut">
              <a:rPr lang="ru-RU" smtClean="0"/>
              <a:pPr/>
              <a:t>28.01.2025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A5588D-7C48-4855-88A1-5322D449052F}" type="datetimeFigureOut">
              <a:rPr lang="ru-RU" smtClean="0"/>
              <a:pPr/>
              <a:t>28.01.2025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A5588D-7C48-4855-88A1-5322D449052F}" type="datetimeFigureOut">
              <a:rPr lang="ru-RU" smtClean="0"/>
              <a:pPr/>
              <a:t>28.01.2025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A5588D-7C48-4855-88A1-5322D449052F}" type="datetimeFigureOut">
              <a:rPr lang="ru-RU" smtClean="0"/>
              <a:pPr/>
              <a:t>28.01.2025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 xmlns:a16="http://schemas.microsoft.com/office/drawing/2014/main" id="{797AF0F3-5BE1-41C8-82A5-E8E5341C637A}"/>
              </a:ext>
            </a:extLst>
          </p:cNvPr>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9778F46A-13CE-4AA6-8CCA-3DCE689A6FBA}"/>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0429F11C-1ABE-44A7-B193-5D5D2768FDEC}"/>
              </a:ext>
            </a:extLst>
          </p:cNvPr>
          <p:cNvSpPr>
            <a:spLocks noGrp="1"/>
          </p:cNvSpPr>
          <p:nvPr>
            <p:ph type="sldNum" sz="quarter" idx="12"/>
          </p:nvPr>
        </p:nvSpPr>
        <p:spPr/>
        <p:txBody>
          <a:bodyPr/>
          <a:lstStyle>
            <a:lvl1pPr>
              <a:defRPr/>
            </a:lvl1pPr>
          </a:lstStyle>
          <a:p>
            <a:pPr>
              <a:defRPr/>
            </a:pPr>
            <a:fld id="{C18DC88C-10B0-4B43-8E65-367DFBBF998D}" type="slidenum">
              <a:rPr lang="ru-RU" altLang="ru-RU"/>
              <a:pPr>
                <a:defRPr/>
              </a:pPr>
              <a:t>‹#›</a:t>
            </a:fld>
            <a:endParaRPr lang="ru-RU" altLang="ru-RU"/>
          </a:p>
        </p:txBody>
      </p:sp>
    </p:spTree>
    <p:extLst>
      <p:ext uri="{BB962C8B-B14F-4D97-AF65-F5344CB8AC3E}">
        <p14:creationId xmlns:p14="http://schemas.microsoft.com/office/powerpoint/2010/main" val="2218358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4C8D70F-1A0A-4047-9D7C-1171E13F4150}"/>
              </a:ext>
            </a:extLst>
          </p:cNvPr>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64767573-7BDB-4A24-BC35-41D905AE3FE0}"/>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433B3525-8D1E-4CC2-9561-9E7E37F19E54}"/>
              </a:ext>
            </a:extLst>
          </p:cNvPr>
          <p:cNvSpPr>
            <a:spLocks noGrp="1"/>
          </p:cNvSpPr>
          <p:nvPr>
            <p:ph type="sldNum" sz="quarter" idx="12"/>
          </p:nvPr>
        </p:nvSpPr>
        <p:spPr/>
        <p:txBody>
          <a:bodyPr/>
          <a:lstStyle>
            <a:lvl1pPr>
              <a:defRPr/>
            </a:lvl1pPr>
          </a:lstStyle>
          <a:p>
            <a:pPr>
              <a:defRPr/>
            </a:pPr>
            <a:fld id="{4CE14BD2-C0AA-4D52-ACB4-85EDC970A46C}" type="slidenum">
              <a:rPr lang="ru-RU" altLang="ru-RU"/>
              <a:pPr>
                <a:defRPr/>
              </a:pPr>
              <a:t>‹#›</a:t>
            </a:fld>
            <a:endParaRPr lang="ru-RU" altLang="ru-RU"/>
          </a:p>
        </p:txBody>
      </p:sp>
    </p:spTree>
    <p:extLst>
      <p:ext uri="{BB962C8B-B14F-4D97-AF65-F5344CB8AC3E}">
        <p14:creationId xmlns:p14="http://schemas.microsoft.com/office/powerpoint/2010/main" val="860999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8D98B41F-3651-4B04-92B4-392578BDC5F1}"/>
              </a:ext>
            </a:extLst>
          </p:cNvPr>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12E5C940-83A3-492D-BC54-BBE238CDFCEC}"/>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A78E0212-F963-416F-AEE7-91290D71E4FC}"/>
              </a:ext>
            </a:extLst>
          </p:cNvPr>
          <p:cNvSpPr>
            <a:spLocks noGrp="1"/>
          </p:cNvSpPr>
          <p:nvPr>
            <p:ph type="sldNum" sz="quarter" idx="12"/>
          </p:nvPr>
        </p:nvSpPr>
        <p:spPr/>
        <p:txBody>
          <a:bodyPr/>
          <a:lstStyle>
            <a:lvl1pPr>
              <a:defRPr/>
            </a:lvl1pPr>
          </a:lstStyle>
          <a:p>
            <a:pPr>
              <a:defRPr/>
            </a:pPr>
            <a:fld id="{D46A9671-C2A1-48E1-8630-3DAD9CB24687}" type="slidenum">
              <a:rPr lang="ru-RU" altLang="ru-RU"/>
              <a:pPr>
                <a:defRPr/>
              </a:pPr>
              <a:t>‹#›</a:t>
            </a:fld>
            <a:endParaRPr lang="ru-RU" altLang="ru-RU"/>
          </a:p>
        </p:txBody>
      </p:sp>
    </p:spTree>
    <p:extLst>
      <p:ext uri="{BB962C8B-B14F-4D97-AF65-F5344CB8AC3E}">
        <p14:creationId xmlns:p14="http://schemas.microsoft.com/office/powerpoint/2010/main" val="746861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 xmlns:a16="http://schemas.microsoft.com/office/drawing/2014/main" id="{67ECCA4C-2582-4FE1-B79D-24A51E11E615}"/>
              </a:ext>
            </a:extLst>
          </p:cNvPr>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a:extLst>
              <a:ext uri="{FF2B5EF4-FFF2-40B4-BE49-F238E27FC236}">
                <a16:creationId xmlns="" xmlns:a16="http://schemas.microsoft.com/office/drawing/2014/main" id="{585C78B8-1C73-4B2D-AA49-2ED6D7F9F92E}"/>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a:extLst>
              <a:ext uri="{FF2B5EF4-FFF2-40B4-BE49-F238E27FC236}">
                <a16:creationId xmlns="" xmlns:a16="http://schemas.microsoft.com/office/drawing/2014/main" id="{7EB0B26F-3259-471F-B6D7-545C7B743B78}"/>
              </a:ext>
            </a:extLst>
          </p:cNvPr>
          <p:cNvSpPr>
            <a:spLocks noGrp="1"/>
          </p:cNvSpPr>
          <p:nvPr>
            <p:ph type="sldNum" sz="quarter" idx="12"/>
          </p:nvPr>
        </p:nvSpPr>
        <p:spPr/>
        <p:txBody>
          <a:bodyPr/>
          <a:lstStyle>
            <a:lvl1pPr>
              <a:defRPr/>
            </a:lvl1pPr>
          </a:lstStyle>
          <a:p>
            <a:pPr>
              <a:defRPr/>
            </a:pPr>
            <a:fld id="{A6D18A27-ED90-4EBC-ACAC-CB0928AFEA3B}" type="slidenum">
              <a:rPr lang="ru-RU" altLang="ru-RU"/>
              <a:pPr>
                <a:defRPr/>
              </a:pPr>
              <a:t>‹#›</a:t>
            </a:fld>
            <a:endParaRPr lang="ru-RU" altLang="ru-RU"/>
          </a:p>
        </p:txBody>
      </p:sp>
    </p:spTree>
    <p:extLst>
      <p:ext uri="{BB962C8B-B14F-4D97-AF65-F5344CB8AC3E}">
        <p14:creationId xmlns:p14="http://schemas.microsoft.com/office/powerpoint/2010/main" val="984293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 xmlns:a16="http://schemas.microsoft.com/office/drawing/2014/main" id="{61E1933F-6C49-46C0-BFCE-B82C26B52125}"/>
              </a:ext>
            </a:extLst>
          </p:cNvPr>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a:extLst>
              <a:ext uri="{FF2B5EF4-FFF2-40B4-BE49-F238E27FC236}">
                <a16:creationId xmlns="" xmlns:a16="http://schemas.microsoft.com/office/drawing/2014/main" id="{9E0BD5A3-456B-4D32-B779-4F276FD5BB7B}"/>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a:extLst>
              <a:ext uri="{FF2B5EF4-FFF2-40B4-BE49-F238E27FC236}">
                <a16:creationId xmlns="" xmlns:a16="http://schemas.microsoft.com/office/drawing/2014/main" id="{D3B83E3B-5BEC-4F4F-931F-62BBA260BFC9}"/>
              </a:ext>
            </a:extLst>
          </p:cNvPr>
          <p:cNvSpPr>
            <a:spLocks noGrp="1"/>
          </p:cNvSpPr>
          <p:nvPr>
            <p:ph type="sldNum" sz="quarter" idx="12"/>
          </p:nvPr>
        </p:nvSpPr>
        <p:spPr/>
        <p:txBody>
          <a:bodyPr/>
          <a:lstStyle>
            <a:lvl1pPr>
              <a:defRPr/>
            </a:lvl1pPr>
          </a:lstStyle>
          <a:p>
            <a:pPr>
              <a:defRPr/>
            </a:pPr>
            <a:fld id="{481D42B7-4399-4686-8AC9-76EE31983BBC}" type="slidenum">
              <a:rPr lang="ru-RU" altLang="ru-RU"/>
              <a:pPr>
                <a:defRPr/>
              </a:pPr>
              <a:t>‹#›</a:t>
            </a:fld>
            <a:endParaRPr lang="ru-RU" altLang="ru-RU"/>
          </a:p>
        </p:txBody>
      </p:sp>
    </p:spTree>
    <p:extLst>
      <p:ext uri="{BB962C8B-B14F-4D97-AF65-F5344CB8AC3E}">
        <p14:creationId xmlns:p14="http://schemas.microsoft.com/office/powerpoint/2010/main" val="3347074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 xmlns:a16="http://schemas.microsoft.com/office/drawing/2014/main" id="{6FBB6A86-DAB3-4022-88B9-C466D035A7A7}"/>
              </a:ext>
            </a:extLst>
          </p:cNvPr>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a:extLst>
              <a:ext uri="{FF2B5EF4-FFF2-40B4-BE49-F238E27FC236}">
                <a16:creationId xmlns="" xmlns:a16="http://schemas.microsoft.com/office/drawing/2014/main" id="{AA3218EF-0951-4C2A-B58E-BC5D2300AB29}"/>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a:extLst>
              <a:ext uri="{FF2B5EF4-FFF2-40B4-BE49-F238E27FC236}">
                <a16:creationId xmlns="" xmlns:a16="http://schemas.microsoft.com/office/drawing/2014/main" id="{64503A6F-FA18-4D79-B1CD-6F2E0B3CD037}"/>
              </a:ext>
            </a:extLst>
          </p:cNvPr>
          <p:cNvSpPr>
            <a:spLocks noGrp="1"/>
          </p:cNvSpPr>
          <p:nvPr>
            <p:ph type="sldNum" sz="quarter" idx="12"/>
          </p:nvPr>
        </p:nvSpPr>
        <p:spPr/>
        <p:txBody>
          <a:bodyPr/>
          <a:lstStyle>
            <a:lvl1pPr>
              <a:defRPr/>
            </a:lvl1pPr>
          </a:lstStyle>
          <a:p>
            <a:pPr>
              <a:defRPr/>
            </a:pPr>
            <a:fld id="{EA8BF102-4496-458D-AD3E-11CB3B4F2754}" type="slidenum">
              <a:rPr lang="ru-RU" altLang="ru-RU"/>
              <a:pPr>
                <a:defRPr/>
              </a:pPr>
              <a:t>‹#›</a:t>
            </a:fld>
            <a:endParaRPr lang="ru-RU" altLang="ru-RU"/>
          </a:p>
        </p:txBody>
      </p:sp>
    </p:spTree>
    <p:extLst>
      <p:ext uri="{BB962C8B-B14F-4D97-AF65-F5344CB8AC3E}">
        <p14:creationId xmlns:p14="http://schemas.microsoft.com/office/powerpoint/2010/main" val="414642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 xmlns:a16="http://schemas.microsoft.com/office/drawing/2014/main" id="{DB32B30E-893B-431A-A514-0413BD7F8769}"/>
              </a:ext>
            </a:extLst>
          </p:cNvPr>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a:extLst>
              <a:ext uri="{FF2B5EF4-FFF2-40B4-BE49-F238E27FC236}">
                <a16:creationId xmlns="" xmlns:a16="http://schemas.microsoft.com/office/drawing/2014/main" id="{F33241E8-D28F-4373-B70E-365B88DED6E1}"/>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a:extLst>
              <a:ext uri="{FF2B5EF4-FFF2-40B4-BE49-F238E27FC236}">
                <a16:creationId xmlns="" xmlns:a16="http://schemas.microsoft.com/office/drawing/2014/main" id="{3609A822-EA2A-44D8-8454-19E293699296}"/>
              </a:ext>
            </a:extLst>
          </p:cNvPr>
          <p:cNvSpPr>
            <a:spLocks noGrp="1"/>
          </p:cNvSpPr>
          <p:nvPr>
            <p:ph type="sldNum" sz="quarter" idx="12"/>
          </p:nvPr>
        </p:nvSpPr>
        <p:spPr/>
        <p:txBody>
          <a:bodyPr/>
          <a:lstStyle>
            <a:lvl1pPr>
              <a:defRPr/>
            </a:lvl1pPr>
          </a:lstStyle>
          <a:p>
            <a:pPr>
              <a:defRPr/>
            </a:pPr>
            <a:fld id="{BC483DC2-3466-4620-BBCE-9BD677769F3F}" type="slidenum">
              <a:rPr lang="ru-RU" altLang="ru-RU"/>
              <a:pPr>
                <a:defRPr/>
              </a:pPr>
              <a:t>‹#›</a:t>
            </a:fld>
            <a:endParaRPr lang="ru-RU" altLang="ru-RU"/>
          </a:p>
        </p:txBody>
      </p:sp>
    </p:spTree>
    <p:extLst>
      <p:ext uri="{BB962C8B-B14F-4D97-AF65-F5344CB8AC3E}">
        <p14:creationId xmlns:p14="http://schemas.microsoft.com/office/powerpoint/2010/main" val="274326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BA5588D-7C48-4855-88A1-5322D449052F}" type="datetimeFigureOut">
              <a:rPr lang="ru-RU" smtClean="0"/>
              <a:pPr/>
              <a:t>28.01.2025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0D65F707-3571-490C-A69F-ACB4B302CD4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 xmlns:a16="http://schemas.microsoft.com/office/drawing/2014/main" id="{E79304A6-593F-47C1-901D-3833FB6C5E56}"/>
              </a:ext>
            </a:extLst>
          </p:cNvPr>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a:extLst>
              <a:ext uri="{FF2B5EF4-FFF2-40B4-BE49-F238E27FC236}">
                <a16:creationId xmlns="" xmlns:a16="http://schemas.microsoft.com/office/drawing/2014/main" id="{4C954FE0-DBEC-43E8-BB9E-61050DBE3D15}"/>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a:extLst>
              <a:ext uri="{FF2B5EF4-FFF2-40B4-BE49-F238E27FC236}">
                <a16:creationId xmlns="" xmlns:a16="http://schemas.microsoft.com/office/drawing/2014/main" id="{036B7D82-CDF8-423F-A658-79646F074F76}"/>
              </a:ext>
            </a:extLst>
          </p:cNvPr>
          <p:cNvSpPr>
            <a:spLocks noGrp="1"/>
          </p:cNvSpPr>
          <p:nvPr>
            <p:ph type="sldNum" sz="quarter" idx="12"/>
          </p:nvPr>
        </p:nvSpPr>
        <p:spPr/>
        <p:txBody>
          <a:bodyPr/>
          <a:lstStyle>
            <a:lvl1pPr>
              <a:defRPr/>
            </a:lvl1pPr>
          </a:lstStyle>
          <a:p>
            <a:pPr>
              <a:defRPr/>
            </a:pPr>
            <a:fld id="{B58133A7-73DE-4750-BF91-44F90F1341FF}" type="slidenum">
              <a:rPr lang="ru-RU" altLang="ru-RU"/>
              <a:pPr>
                <a:defRPr/>
              </a:pPr>
              <a:t>‹#›</a:t>
            </a:fld>
            <a:endParaRPr lang="ru-RU" altLang="ru-RU"/>
          </a:p>
        </p:txBody>
      </p:sp>
    </p:spTree>
    <p:extLst>
      <p:ext uri="{BB962C8B-B14F-4D97-AF65-F5344CB8AC3E}">
        <p14:creationId xmlns:p14="http://schemas.microsoft.com/office/powerpoint/2010/main" val="920022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 xmlns:a16="http://schemas.microsoft.com/office/drawing/2014/main" id="{A8720701-4BD2-4BD1-9940-5DC60BCF78B7}"/>
              </a:ext>
            </a:extLst>
          </p:cNvPr>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a:extLst>
              <a:ext uri="{FF2B5EF4-FFF2-40B4-BE49-F238E27FC236}">
                <a16:creationId xmlns="" xmlns:a16="http://schemas.microsoft.com/office/drawing/2014/main" id="{9C1C18F4-DD8F-436F-BE87-DAF57D558A87}"/>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a:extLst>
              <a:ext uri="{FF2B5EF4-FFF2-40B4-BE49-F238E27FC236}">
                <a16:creationId xmlns="" xmlns:a16="http://schemas.microsoft.com/office/drawing/2014/main" id="{4811A111-5F97-4701-A61A-BF67F12CBB7C}"/>
              </a:ext>
            </a:extLst>
          </p:cNvPr>
          <p:cNvSpPr>
            <a:spLocks noGrp="1"/>
          </p:cNvSpPr>
          <p:nvPr>
            <p:ph type="sldNum" sz="quarter" idx="12"/>
          </p:nvPr>
        </p:nvSpPr>
        <p:spPr/>
        <p:txBody>
          <a:bodyPr/>
          <a:lstStyle>
            <a:lvl1pPr>
              <a:defRPr/>
            </a:lvl1pPr>
          </a:lstStyle>
          <a:p>
            <a:pPr>
              <a:defRPr/>
            </a:pPr>
            <a:fld id="{5A912085-B14B-4D4A-A797-B8D2D8A041E6}" type="slidenum">
              <a:rPr lang="ru-RU" altLang="ru-RU"/>
              <a:pPr>
                <a:defRPr/>
              </a:pPr>
              <a:t>‹#›</a:t>
            </a:fld>
            <a:endParaRPr lang="ru-RU" altLang="ru-RU"/>
          </a:p>
        </p:txBody>
      </p:sp>
    </p:spTree>
    <p:extLst>
      <p:ext uri="{BB962C8B-B14F-4D97-AF65-F5344CB8AC3E}">
        <p14:creationId xmlns:p14="http://schemas.microsoft.com/office/powerpoint/2010/main" val="3145036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B3ABFCE-4F79-4B7C-AE0E-4AEB9C1F415F}"/>
              </a:ext>
            </a:extLst>
          </p:cNvPr>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2A6B3715-B518-4678-BBEE-D31F230231AA}"/>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E75CF282-D8C1-4E9A-994C-61386AD20EC5}"/>
              </a:ext>
            </a:extLst>
          </p:cNvPr>
          <p:cNvSpPr>
            <a:spLocks noGrp="1"/>
          </p:cNvSpPr>
          <p:nvPr>
            <p:ph type="sldNum" sz="quarter" idx="12"/>
          </p:nvPr>
        </p:nvSpPr>
        <p:spPr/>
        <p:txBody>
          <a:bodyPr/>
          <a:lstStyle>
            <a:lvl1pPr>
              <a:defRPr/>
            </a:lvl1pPr>
          </a:lstStyle>
          <a:p>
            <a:pPr>
              <a:defRPr/>
            </a:pPr>
            <a:fld id="{D2F1CC70-DC78-4415-8BCA-F3A6D65F6739}" type="slidenum">
              <a:rPr lang="ru-RU" altLang="ru-RU"/>
              <a:pPr>
                <a:defRPr/>
              </a:pPr>
              <a:t>‹#›</a:t>
            </a:fld>
            <a:endParaRPr lang="ru-RU" altLang="ru-RU"/>
          </a:p>
        </p:txBody>
      </p:sp>
    </p:spTree>
    <p:extLst>
      <p:ext uri="{BB962C8B-B14F-4D97-AF65-F5344CB8AC3E}">
        <p14:creationId xmlns:p14="http://schemas.microsoft.com/office/powerpoint/2010/main" val="1322732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1B24DE33-8BEC-43F1-B8BD-88949E431E42}"/>
              </a:ext>
            </a:extLst>
          </p:cNvPr>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610F5BC1-2A13-4A00-B560-0664700F9143}"/>
              </a:ext>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4C4A1CE9-2834-4A4C-90FE-ACDA3876DC4E}"/>
              </a:ext>
            </a:extLst>
          </p:cNvPr>
          <p:cNvSpPr>
            <a:spLocks noGrp="1"/>
          </p:cNvSpPr>
          <p:nvPr>
            <p:ph type="sldNum" sz="quarter" idx="12"/>
          </p:nvPr>
        </p:nvSpPr>
        <p:spPr/>
        <p:txBody>
          <a:bodyPr/>
          <a:lstStyle>
            <a:lvl1pPr>
              <a:defRPr/>
            </a:lvl1pPr>
          </a:lstStyle>
          <a:p>
            <a:pPr>
              <a:defRPr/>
            </a:pPr>
            <a:fld id="{0B0B2268-D867-40F4-9127-37A85777E2D5}" type="slidenum">
              <a:rPr lang="ru-RU" altLang="ru-RU"/>
              <a:pPr>
                <a:defRPr/>
              </a:pPr>
              <a:t>‹#›</a:t>
            </a:fld>
            <a:endParaRPr lang="ru-RU" altLang="ru-RU"/>
          </a:p>
        </p:txBody>
      </p:sp>
    </p:spTree>
    <p:extLst>
      <p:ext uri="{BB962C8B-B14F-4D97-AF65-F5344CB8AC3E}">
        <p14:creationId xmlns:p14="http://schemas.microsoft.com/office/powerpoint/2010/main" val="4164804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ltLang="ru-RU">
              <a:solidFill>
                <a:prstClr val="black">
                  <a:tint val="75000"/>
                </a:prst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ltLang="ru-RU">
              <a:solidFill>
                <a:prstClr val="black">
                  <a:tint val="75000"/>
                </a:prstClr>
              </a:solidFill>
            </a:endParaRP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F03735CF-594B-43B9-B14C-EF7F85DAC934}" type="slidenum">
              <a:rPr lang="ru-RU" altLang="ru-RU"/>
              <a:pPr/>
              <a:t>‹#›</a:t>
            </a:fld>
            <a:endParaRPr lang="ru-RU" altLang="ru-RU"/>
          </a:p>
        </p:txBody>
      </p:sp>
    </p:spTree>
    <p:extLst>
      <p:ext uri="{BB962C8B-B14F-4D97-AF65-F5344CB8AC3E}">
        <p14:creationId xmlns:p14="http://schemas.microsoft.com/office/powerpoint/2010/main" val="183162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BA5588D-7C48-4855-88A1-5322D449052F}" type="datetimeFigureOut">
              <a:rPr lang="ru-RU" smtClean="0"/>
              <a:pPr/>
              <a:t>28.01.2025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BA5588D-7C48-4855-88A1-5322D449052F}" type="datetimeFigureOut">
              <a:rPr lang="ru-RU" smtClean="0"/>
              <a:pPr/>
              <a:t>28.01.2025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BA5588D-7C48-4855-88A1-5322D449052F}" type="datetimeFigureOut">
              <a:rPr lang="ru-RU" smtClean="0"/>
              <a:pPr/>
              <a:t>28.01.2025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0BA5588D-7C48-4855-88A1-5322D449052F}" type="datetimeFigureOut">
              <a:rPr lang="ru-RU" smtClean="0"/>
              <a:pPr/>
              <a:t>28.01.2025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BA5588D-7C48-4855-88A1-5322D449052F}" type="datetimeFigureOut">
              <a:rPr lang="ru-RU" smtClean="0"/>
              <a:pPr/>
              <a:t>28.01.2025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0BA5588D-7C48-4855-88A1-5322D449052F}" type="datetimeFigureOut">
              <a:rPr lang="ru-RU" smtClean="0"/>
              <a:pPr/>
              <a:t>28.01.2025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65F707-3571-490C-A69F-ACB4B302CD41}"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BA5588D-7C48-4855-88A1-5322D449052F}" type="datetimeFigureOut">
              <a:rPr lang="ru-RU" smtClean="0"/>
              <a:pPr/>
              <a:t>28.01.2025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D65F707-3571-490C-A69F-ACB4B302CD4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5588D-7C48-4855-88A1-5322D449052F}" type="datetimeFigureOut">
              <a:rPr lang="ru-RU" smtClean="0"/>
              <a:pPr/>
              <a:t>28.01.2025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5F707-3571-490C-A69F-ACB4B302CD4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 xmlns:a16="http://schemas.microsoft.com/office/drawing/2014/main" id="{70FAE6F1-54C6-4CBF-A970-2DC9EB49796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 xmlns:a16="http://schemas.microsoft.com/office/drawing/2014/main" id="{2FB0FFFB-FEE4-4033-A959-BA4019B48CE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 xmlns:a16="http://schemas.microsoft.com/office/drawing/2014/main" id="{12FE0421-B843-48EC-9684-BE019CB30B7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ABD545E9-8FEC-41E9-9221-02CED554FC4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B6C4A036-606F-4CB4-B68D-858DF930D9E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6B82E5C4-9E21-4E74-82F7-7A16BAC1882A}" type="slidenum">
              <a:rPr lang="ru-RU" altLang="ru-RU">
                <a:latin typeface="Arial" panose="020B0604020202020204" pitchFamily="34" charset="0"/>
              </a:rPr>
              <a:pPr fontAlgn="base">
                <a:spcBef>
                  <a:spcPct val="0"/>
                </a:spcBef>
                <a:spcAft>
                  <a:spcPct val="0"/>
                </a:spcAft>
                <a:defRPr/>
              </a:pPr>
              <a:t>‹#›</a:t>
            </a:fld>
            <a:endParaRPr lang="ru-RU" altLang="ru-RU">
              <a:latin typeface="Arial" panose="020B0604020202020204" pitchFamily="34" charset="0"/>
            </a:endParaRPr>
          </a:p>
        </p:txBody>
      </p:sp>
    </p:spTree>
    <p:extLst>
      <p:ext uri="{BB962C8B-B14F-4D97-AF65-F5344CB8AC3E}">
        <p14:creationId xmlns:p14="http://schemas.microsoft.com/office/powerpoint/2010/main" val="16310862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naukarus.com/endogennye-bioritmy-intensivnosti-potrebleniya-kisloroda-v-individualnom-razvitii-lymnaea-stagnalis-lymnaeidae-gastropoda" TargetMode="External"/><Relationship Id="rId2" Type="http://schemas.openxmlformats.org/officeDocument/2006/relationships/hyperlink" Target="http://helpiks.org/4-74023.html" TargetMode="External"/><Relationship Id="rId1" Type="http://schemas.openxmlformats.org/officeDocument/2006/relationships/slideLayout" Target="../slideLayouts/slideLayout7.xml"/><Relationship Id="rId4" Type="http://schemas.openxmlformats.org/officeDocument/2006/relationships/hyperlink" Target="http://bono-esse.ru/blizzard/A/Posobie/Ecol/10_2.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000240"/>
            <a:ext cx="7788700" cy="2868168"/>
          </a:xfrm>
        </p:spPr>
        <p:style>
          <a:lnRef idx="2">
            <a:schemeClr val="accent2"/>
          </a:lnRef>
          <a:fillRef idx="1">
            <a:schemeClr val="lt1"/>
          </a:fillRef>
          <a:effectRef idx="0">
            <a:schemeClr val="accent2"/>
          </a:effectRef>
          <a:fontRef idx="minor">
            <a:schemeClr val="dk1"/>
          </a:fontRef>
        </p:style>
        <p:txBody>
          <a:bodyPr/>
          <a:lstStyle/>
          <a:p>
            <a:pPr algn="ctr"/>
            <a:r>
              <a:rPr lang="en-US" sz="3600" dirty="0" smtClean="0">
                <a:latin typeface="Times New Roman" pitchFamily="18" charset="0"/>
                <a:cs typeface="Times New Roman" pitchFamily="18" charset="0"/>
              </a:rPr>
              <a:t>2-</a:t>
            </a:r>
            <a:r>
              <a:rPr lang="ru-RU" sz="3600" dirty="0" smtClean="0">
                <a:latin typeface="Times New Roman" pitchFamily="18" charset="0"/>
                <a:cs typeface="Times New Roman" pitchFamily="18" charset="0"/>
              </a:rPr>
              <a:t> лекция</a:t>
            </a:r>
            <a:r>
              <a:rPr lang="kk-KZ" sz="3600" dirty="0" smtClean="0">
                <a:latin typeface="Times New Roman" pitchFamily="18" charset="0"/>
                <a:cs typeface="Times New Roman" pitchFamily="18" charset="0"/>
              </a:rPr>
              <a:t>. Биологиялық ырғақтың түрлері. Биологиялық ырғақтардың классификациясы.  </a:t>
            </a:r>
            <a:endParaRPr lang="ru-RU" sz="3600" dirty="0">
              <a:latin typeface="Times New Roman" pitchFamily="18" charset="0"/>
              <a:cs typeface="Times New Roman" pitchFamily="18" charset="0"/>
            </a:endParaRPr>
          </a:p>
        </p:txBody>
      </p:sp>
      <p:sp>
        <p:nvSpPr>
          <p:cNvPr id="3" name="Прямоугольник 2"/>
          <p:cNvSpPr/>
          <p:nvPr/>
        </p:nvSpPr>
        <p:spPr>
          <a:xfrm>
            <a:off x="2786050" y="214290"/>
            <a:ext cx="4572000"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kk-KZ"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Әл</a:t>
            </a:r>
            <a:r>
              <a:rPr lang="ru-RU"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a:t>
            </a:r>
            <a:r>
              <a:rPr lang="kk-KZ"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фараби атындағы қазақ ұлттық университеті</a:t>
            </a:r>
          </a:p>
          <a:p>
            <a:pPr algn="ctr">
              <a:defRPr/>
            </a:pPr>
            <a:r>
              <a:rPr lang="kk-KZ"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Биофизика және биомедицина кафедрасы</a:t>
            </a:r>
            <a:endParaRPr lang="kk-KZ" b="1" cap="all" dirty="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71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071538" y="571480"/>
            <a:ext cx="8072462" cy="12858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t>         </a:t>
            </a:r>
            <a:r>
              <a:rPr lang="kk-KZ" sz="3200" dirty="0" smtClean="0">
                <a:latin typeface="Times New Roman" pitchFamily="18" charset="0"/>
                <a:cs typeface="Times New Roman" pitchFamily="18" charset="0"/>
              </a:rPr>
              <a:t>Тыныс алу</a:t>
            </a:r>
            <a:endParaRPr lang="ru-RU" sz="3200" dirty="0">
              <a:latin typeface="Times New Roman" pitchFamily="18" charset="0"/>
              <a:cs typeface="Times New Roman" pitchFamily="18" charset="0"/>
            </a:endParaRPr>
          </a:p>
        </p:txBody>
      </p:sp>
      <p:sp>
        <p:nvSpPr>
          <p:cNvPr id="6" name="Скругленный прямоугольник 5"/>
          <p:cNvSpPr/>
          <p:nvPr/>
        </p:nvSpPr>
        <p:spPr>
          <a:xfrm>
            <a:off x="1428728" y="2357430"/>
            <a:ext cx="7715272" cy="14287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kk-KZ" sz="3200" dirty="0" smtClean="0">
                <a:latin typeface="Times New Roman" pitchFamily="18" charset="0"/>
                <a:cs typeface="Times New Roman" pitchFamily="18" charset="0"/>
              </a:rPr>
              <a:t>Пульс</a:t>
            </a:r>
            <a:endParaRPr lang="ru-RU" sz="3200" dirty="0">
              <a:latin typeface="Times New Roman" pitchFamily="18" charset="0"/>
              <a:cs typeface="Times New Roman" pitchFamily="18" charset="0"/>
            </a:endParaRPr>
          </a:p>
        </p:txBody>
      </p:sp>
      <p:sp>
        <p:nvSpPr>
          <p:cNvPr id="7" name="Скругленный прямоугольник 6"/>
          <p:cNvSpPr/>
          <p:nvPr/>
        </p:nvSpPr>
        <p:spPr>
          <a:xfrm>
            <a:off x="571472" y="4572008"/>
            <a:ext cx="7858148" cy="14287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k-KZ" sz="3200" dirty="0" smtClean="0">
                <a:latin typeface="Times New Roman" pitchFamily="18" charset="0"/>
                <a:cs typeface="Times New Roman" pitchFamily="18" charset="0"/>
              </a:rPr>
              <a:t>Ұйқы тереңдігінің өзгерісі</a:t>
            </a:r>
            <a:endParaRPr lang="ru-RU" sz="3200" dirty="0">
              <a:latin typeface="Times New Roman" pitchFamily="18" charset="0"/>
              <a:cs typeface="Times New Roman" pitchFamily="18" charset="0"/>
            </a:endParaRPr>
          </a:p>
        </p:txBody>
      </p:sp>
      <p:sp>
        <p:nvSpPr>
          <p:cNvPr id="8" name="Овал 7"/>
          <p:cNvSpPr/>
          <p:nvPr/>
        </p:nvSpPr>
        <p:spPr>
          <a:xfrm>
            <a:off x="0" y="500042"/>
            <a:ext cx="1571604" cy="135732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dirty="0" smtClean="0">
                <a:solidFill>
                  <a:schemeClr val="tx1"/>
                </a:solidFill>
                <a:latin typeface="Times New Roman" pitchFamily="18" charset="0"/>
                <a:cs typeface="Times New Roman" pitchFamily="18" charset="0"/>
              </a:rPr>
              <a:t>4</a:t>
            </a:r>
            <a:endParaRPr lang="ru-RU" sz="3200" dirty="0">
              <a:solidFill>
                <a:schemeClr val="tx1"/>
              </a:solidFill>
              <a:latin typeface="Times New Roman" pitchFamily="18" charset="0"/>
              <a:cs typeface="Times New Roman" pitchFamily="18" charset="0"/>
            </a:endParaRPr>
          </a:p>
        </p:txBody>
      </p:sp>
      <p:sp>
        <p:nvSpPr>
          <p:cNvPr id="9" name="Овал 8"/>
          <p:cNvSpPr/>
          <p:nvPr/>
        </p:nvSpPr>
        <p:spPr>
          <a:xfrm>
            <a:off x="0" y="2357430"/>
            <a:ext cx="1500166" cy="14287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b="1" dirty="0" smtClean="0">
                <a:solidFill>
                  <a:schemeClr val="tx1"/>
                </a:solidFill>
              </a:rPr>
              <a:t>5</a:t>
            </a:r>
            <a:endParaRPr lang="ru-RU" sz="3200" b="1" dirty="0">
              <a:solidFill>
                <a:schemeClr val="tx1"/>
              </a:solidFill>
            </a:endParaRPr>
          </a:p>
        </p:txBody>
      </p:sp>
      <p:sp>
        <p:nvSpPr>
          <p:cNvPr id="10" name="Овал 9"/>
          <p:cNvSpPr/>
          <p:nvPr/>
        </p:nvSpPr>
        <p:spPr>
          <a:xfrm>
            <a:off x="285720" y="4572008"/>
            <a:ext cx="1414466" cy="1428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3200" dirty="0" smtClean="0">
                <a:solidFill>
                  <a:schemeClr val="tx1"/>
                </a:solidFill>
                <a:latin typeface="Times New Roman" pitchFamily="18" charset="0"/>
                <a:cs typeface="Times New Roman" pitchFamily="18" charset="0"/>
              </a:rPr>
              <a:t>6</a:t>
            </a:r>
            <a:endParaRPr lang="ru-RU" sz="3200" dirty="0">
              <a:solidFill>
                <a:schemeClr val="tx1"/>
              </a:solidFill>
              <a:latin typeface="Times New Roman" pitchFamily="18" charset="0"/>
              <a:cs typeface="Times New Roman" pitchFamily="18" charset="0"/>
            </a:endParaRPr>
          </a:p>
        </p:txBody>
      </p:sp>
      <p:pic>
        <p:nvPicPr>
          <p:cNvPr id="105474" name="Picture 2" descr="Картинки по запросу дыхание"/>
          <p:cNvPicPr>
            <a:picLocks noChangeAspect="1" noChangeArrowheads="1"/>
          </p:cNvPicPr>
          <p:nvPr/>
        </p:nvPicPr>
        <p:blipFill>
          <a:blip r:embed="rId2" cstate="print"/>
          <a:srcRect/>
          <a:stretch>
            <a:fillRect/>
          </a:stretch>
        </p:blipFill>
        <p:spPr bwMode="auto">
          <a:xfrm>
            <a:off x="6308780" y="357166"/>
            <a:ext cx="2835220" cy="1857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5476" name="Picture 4" descr="Картинки по запросу пульс"/>
          <p:cNvPicPr>
            <a:picLocks noChangeAspect="1" noChangeArrowheads="1"/>
          </p:cNvPicPr>
          <p:nvPr/>
        </p:nvPicPr>
        <p:blipFill>
          <a:blip r:embed="rId3" cstate="print"/>
          <a:srcRect/>
          <a:stretch>
            <a:fillRect/>
          </a:stretch>
        </p:blipFill>
        <p:spPr bwMode="auto">
          <a:xfrm>
            <a:off x="6715128" y="2285992"/>
            <a:ext cx="2428872" cy="18097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5478" name="Picture 6" descr="Похожее изображение"/>
          <p:cNvPicPr>
            <a:picLocks noChangeAspect="1" noChangeArrowheads="1"/>
          </p:cNvPicPr>
          <p:nvPr/>
        </p:nvPicPr>
        <p:blipFill>
          <a:blip r:embed="rId4" cstate="print"/>
          <a:srcRect/>
          <a:stretch>
            <a:fillRect/>
          </a:stretch>
        </p:blipFill>
        <p:spPr bwMode="auto">
          <a:xfrm>
            <a:off x="7000892" y="4143380"/>
            <a:ext cx="2393286" cy="2181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0"/>
            <a:ext cx="835824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kk-KZ" b="1" dirty="0" smtClean="0">
                <a:latin typeface="Times New Roman" pitchFamily="18" charset="0"/>
                <a:cs typeface="Times New Roman" pitchFamily="18" charset="0"/>
              </a:rPr>
              <a:t>Қоршаған ортадағы периодты процесстердің әсеріне байланысты биоритмдер:</a:t>
            </a:r>
          </a:p>
        </p:txBody>
      </p:sp>
      <p:sp>
        <p:nvSpPr>
          <p:cNvPr id="9" name="Овал 8"/>
          <p:cNvSpPr/>
          <p:nvPr/>
        </p:nvSpPr>
        <p:spPr>
          <a:xfrm>
            <a:off x="428596" y="785794"/>
            <a:ext cx="3643338" cy="307183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kk-KZ" b="1" dirty="0" smtClean="0">
                <a:solidFill>
                  <a:schemeClr val="tx1"/>
                </a:solidFill>
                <a:latin typeface="Times New Roman" pitchFamily="18" charset="0"/>
                <a:cs typeface="Times New Roman" pitchFamily="18" charset="0"/>
              </a:rPr>
              <a:t>Экзогенді</a:t>
            </a:r>
            <a:r>
              <a:rPr lang="kk-KZ" dirty="0" smtClean="0">
                <a:solidFill>
                  <a:schemeClr val="tx1"/>
                </a:solidFill>
                <a:latin typeface="Times New Roman" pitchFamily="18" charset="0"/>
                <a:cs typeface="Times New Roman" pitchFamily="18" charset="0"/>
              </a:rPr>
              <a:t> – қоршаған орта өзерісіне тәуелді, кейбір орта жағдайларында мүлдем жоғалып кетуі мүмкін.</a:t>
            </a:r>
          </a:p>
        </p:txBody>
      </p:sp>
      <p:sp>
        <p:nvSpPr>
          <p:cNvPr id="10" name="Овал 9"/>
          <p:cNvSpPr/>
          <p:nvPr/>
        </p:nvSpPr>
        <p:spPr>
          <a:xfrm>
            <a:off x="4500562" y="642918"/>
            <a:ext cx="4000496" cy="342902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r>
              <a:rPr lang="kk-KZ" b="1" dirty="0" smtClean="0">
                <a:solidFill>
                  <a:schemeClr val="tx1"/>
                </a:solidFill>
                <a:latin typeface="Times New Roman" pitchFamily="18" charset="0"/>
                <a:cs typeface="Times New Roman" pitchFamily="18" charset="0"/>
              </a:rPr>
              <a:t>Жүре пайда болған </a:t>
            </a:r>
            <a:r>
              <a:rPr lang="kk-KZ" dirty="0" smtClean="0">
                <a:solidFill>
                  <a:schemeClr val="tx1"/>
                </a:solidFill>
                <a:latin typeface="Times New Roman" pitchFamily="18" charset="0"/>
                <a:cs typeface="Times New Roman" pitchFamily="18" charset="0"/>
              </a:rPr>
              <a:t>– жеке даму процессі кезінде қалыптасады және белгілі бір уақыт аралығында сақталады( тәуліктің белгілі уақытында бұлшықет жұмысының өзгерісі) </a:t>
            </a:r>
          </a:p>
        </p:txBody>
      </p:sp>
      <p:sp>
        <p:nvSpPr>
          <p:cNvPr id="11" name="Овал 10"/>
          <p:cNvSpPr/>
          <p:nvPr/>
        </p:nvSpPr>
        <p:spPr>
          <a:xfrm>
            <a:off x="2143108" y="3643314"/>
            <a:ext cx="4071966" cy="300037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r>
              <a:rPr lang="kk-KZ" sz="2000" b="1" dirty="0" smtClean="0">
                <a:solidFill>
                  <a:schemeClr val="tx1"/>
                </a:solidFill>
                <a:latin typeface="Times New Roman" pitchFamily="18" charset="0"/>
                <a:cs typeface="Times New Roman" pitchFamily="18" charset="0"/>
              </a:rPr>
              <a:t>Эндогенді биоритмдер -</a:t>
            </a:r>
            <a:r>
              <a:rPr lang="kk-KZ" sz="2000" dirty="0" smtClean="0">
                <a:solidFill>
                  <a:schemeClr val="tx1"/>
                </a:solidFill>
                <a:latin typeface="Times New Roman" pitchFamily="18" charset="0"/>
                <a:cs typeface="Times New Roman" pitchFamily="18" charset="0"/>
              </a:rPr>
              <a:t>туа пайда болған, тұрақты қоршаған орта жағдайларында сақталатын,  ұрпаққа берілетін ритмдер. </a:t>
            </a:r>
          </a:p>
          <a:p>
            <a:r>
              <a:rPr lang="kk-KZ"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p:txBody>
      </p:sp>
      <p:sp>
        <p:nvSpPr>
          <p:cNvPr id="12" name="Выгнутая вверх стрелка 11"/>
          <p:cNvSpPr/>
          <p:nvPr/>
        </p:nvSpPr>
        <p:spPr>
          <a:xfrm>
            <a:off x="3643306" y="642918"/>
            <a:ext cx="1643074" cy="571504"/>
          </a:xfrm>
          <a:prstGeom prst="curved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solidFill>
                <a:schemeClr val="tx1"/>
              </a:solidFill>
            </a:endParaRPr>
          </a:p>
        </p:txBody>
      </p:sp>
      <p:sp>
        <p:nvSpPr>
          <p:cNvPr id="13" name="Выгнутая вправо стрелка 12"/>
          <p:cNvSpPr/>
          <p:nvPr/>
        </p:nvSpPr>
        <p:spPr>
          <a:xfrm rot="2903357">
            <a:off x="6590608" y="4261547"/>
            <a:ext cx="1030474" cy="1214446"/>
          </a:xfrm>
          <a:prstGeom prst="curvedLef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solidFill>
                <a:schemeClr val="tx1"/>
              </a:solidFill>
            </a:endParaRPr>
          </a:p>
        </p:txBody>
      </p:sp>
      <p:sp>
        <p:nvSpPr>
          <p:cNvPr id="14" name="Выгнутая влево стрелка 13"/>
          <p:cNvSpPr/>
          <p:nvPr/>
        </p:nvSpPr>
        <p:spPr>
          <a:xfrm rot="20741495">
            <a:off x="618790" y="3911748"/>
            <a:ext cx="917202" cy="1287935"/>
          </a:xfrm>
          <a:prstGeom prst="curvedRightArrow">
            <a:avLst>
              <a:gd name="adj1" fmla="val 25000"/>
              <a:gd name="adj2" fmla="val 50000"/>
              <a:gd name="adj3" fmla="val 6273"/>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7455202" cy="29238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24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Десинхроноз</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ішкі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 сыртқы 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бөлінеді.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Ішкісі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ырғақтарының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ұйқастылығы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бұзылғанда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Мәселен, тамақтану режимі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ұйқы </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сергектіктің ырғақтарына сәйкес келмесе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адам</a:t>
            </a:r>
            <a:r>
              <a:rPr lang="ru-RU" sz="2000" dirty="0">
                <a:latin typeface="Times New Roman" pitchFamily="18" charset="0"/>
                <a:cs typeface="Times New Roman" pitchFamily="18" charset="0"/>
              </a:rPr>
              <a:t> тез </a:t>
            </a:r>
            <a:r>
              <a:rPr lang="ru-RU" sz="2000" dirty="0" err="1">
                <a:latin typeface="Times New Roman" pitchFamily="18" charset="0"/>
                <a:cs typeface="Times New Roman" pitchFamily="18" charset="0"/>
              </a:rPr>
              <a:t>шаршайды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ашуланшақ келеді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көңіл- күйі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тәбеті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ұйқысы бұзылады</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fontAlgn="base"/>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Сыртқы </a:t>
            </a:r>
            <a:r>
              <a:rPr lang="ru-RU" sz="2000" dirty="0" err="1">
                <a:latin typeface="Times New Roman" pitchFamily="18" charset="0"/>
                <a:cs typeface="Times New Roman" pitchFamily="18" charset="0"/>
              </a:rPr>
              <a:t>десинхроноз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биоырғақтары қоршаған ортаның кездері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алмасуына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лайықталмаса туады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Сонымен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десинхронозды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жіті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созылмалы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айқын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жасырын</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біркелкі</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түрлі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жіктейді</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8194" name="Picture 2" descr="http://kuban-kurort.com/uploads/promo_articles/desinhronoz.jpg"/>
          <p:cNvPicPr>
            <a:picLocks noChangeAspect="1" noChangeArrowheads="1"/>
          </p:cNvPicPr>
          <p:nvPr/>
        </p:nvPicPr>
        <p:blipFill>
          <a:blip r:embed="rId2"/>
          <a:srcRect/>
          <a:stretch>
            <a:fillRect/>
          </a:stretch>
        </p:blipFill>
        <p:spPr bwMode="auto">
          <a:xfrm>
            <a:off x="1857356" y="3286124"/>
            <a:ext cx="4786346" cy="3571876"/>
          </a:xfrm>
          <a:prstGeom prst="rect">
            <a:avLst/>
          </a:prstGeom>
          <a:ln>
            <a:noFill/>
          </a:ln>
          <a:effectLst>
            <a:softEdge rad="112500"/>
          </a:effectLst>
        </p:spPr>
      </p:pic>
    </p:spTree>
    <p:extLst>
      <p:ext uri="{BB962C8B-B14F-4D97-AF65-F5344CB8AC3E}">
        <p14:creationId xmlns:p14="http://schemas.microsoft.com/office/powerpoint/2010/main" val="276413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500174"/>
            <a:ext cx="7599218"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Адамның </a:t>
            </a:r>
            <a:r>
              <a:rPr lang="ru-RU" sz="2000" dirty="0" err="1">
                <a:latin typeface="Times New Roman" panose="02020603050405020304" pitchFamily="18" charset="0"/>
                <a:cs typeface="Times New Roman" panose="02020603050405020304" pitchFamily="18" charset="0"/>
              </a:rPr>
              <a:t>дене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температурасы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 қысымы және гормондар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мөлшері көтерілгенде, жұмыскерлік қабілеті </a:t>
            </a:r>
            <a:r>
              <a:rPr lang="ru-RU" sz="2000" dirty="0" err="1" smtClean="0">
                <a:latin typeface="Times New Roman" panose="02020603050405020304" pitchFamily="18" charset="0"/>
                <a:cs typeface="Times New Roman" panose="02020603050405020304" pitchFamily="18" charset="0"/>
              </a:rPr>
              <a:t>жо</a:t>
            </a:r>
            <a:r>
              <a:rPr lang="kk-KZ" sz="2000" dirty="0" smtClean="0">
                <a:latin typeface="Times New Roman" panose="02020603050405020304" pitchFamily="18" charset="0"/>
                <a:cs typeface="Times New Roman" panose="02020603050405020304" pitchFamily="18" charset="0"/>
              </a:rPr>
              <a:t>ғ</a:t>
            </a:r>
            <a:r>
              <a:rPr lang="ru-RU" sz="2000" dirty="0" err="1" smtClean="0">
                <a:latin typeface="Times New Roman" panose="02020603050405020304" pitchFamily="18" charset="0"/>
                <a:cs typeface="Times New Roman" panose="02020603050405020304" pitchFamily="18" charset="0"/>
              </a:rPr>
              <a:t>арылайды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мезгілі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байқалады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Осыған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адамдарды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тәңертіңгілік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бозторғайлар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күндізгілік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жапалақтар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кешкілік</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кептерлер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деп</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бөледі</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Бозторғайлар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әдетте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оянады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белсенді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әрекетке</a:t>
            </a:r>
            <a:r>
              <a:rPr lang="ru-RU" sz="2000" dirty="0">
                <a:latin typeface="Times New Roman" panose="02020603050405020304" pitchFamily="18" charset="0"/>
                <a:cs typeface="Times New Roman" panose="02020603050405020304" pitchFamily="18" charset="0"/>
              </a:rPr>
              <a:t> тез </a:t>
            </a:r>
            <a:r>
              <a:rPr lang="ru-RU" sz="2000" dirty="0" err="1">
                <a:latin typeface="Times New Roman" panose="02020603050405020304" pitchFamily="18" charset="0"/>
                <a:cs typeface="Times New Roman" panose="02020603050405020304" pitchFamily="18" charset="0"/>
              </a:rPr>
              <a:t>қосылады</a:t>
            </a:r>
            <a:r>
              <a:rPr lang="ru-RU" sz="2000" dirty="0">
                <a:latin typeface="Times New Roman" panose="02020603050405020304" pitchFamily="18" charset="0"/>
                <a:cs typeface="Times New Roman" panose="02020603050405020304" pitchFamily="18" charset="0"/>
              </a:rPr>
              <a:t>. Ал ”</a:t>
            </a:r>
            <a:r>
              <a:rPr lang="ru-RU" sz="2000" dirty="0" err="1">
                <a:latin typeface="Times New Roman" panose="02020603050405020304" pitchFamily="18" charset="0"/>
                <a:cs typeface="Times New Roman" panose="02020603050405020304" pitchFamily="18" charset="0"/>
              </a:rPr>
              <a:t>жапалақтар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керсінше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оянады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баяу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қосылады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кептерлер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типке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тұрғанды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ұнатпайды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жатқанды</a:t>
            </a:r>
            <a:r>
              <a:rPr lang="ru-RU" sz="2000" dirty="0">
                <a:latin typeface="Times New Roman" panose="02020603050405020304" pitchFamily="18" charset="0"/>
                <a:cs typeface="Times New Roman" panose="02020603050405020304" pitchFamily="18" charset="0"/>
              </a:rPr>
              <a:t> да </a:t>
            </a:r>
            <a:r>
              <a:rPr lang="ru-RU" sz="2000" dirty="0" err="1" smtClean="0">
                <a:latin typeface="Times New Roman" panose="02020603050405020304" pitchFamily="18" charset="0"/>
                <a:cs typeface="Times New Roman" panose="02020603050405020304" pitchFamily="18" charset="0"/>
              </a:rPr>
              <a:t>жаратпайды</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20040"/>
            <a:ext cx="7239000" cy="894382"/>
          </a:xfrm>
        </p:spPr>
        <p:txBody>
          <a:bodyPr>
            <a:normAutofit/>
          </a:bodyPr>
          <a:lstStyle/>
          <a:p>
            <a:pPr algn="ctr"/>
            <a:r>
              <a:rPr lang="ru-RU" sz="4000" dirty="0" err="1" smtClean="0">
                <a:latin typeface="Times New Roman" panose="02020603050405020304" pitchFamily="18" charset="0"/>
                <a:cs typeface="Times New Roman" panose="02020603050405020304" pitchFamily="18" charset="0"/>
              </a:rPr>
              <a:t>Тәуліктік ырғақтар</a:t>
            </a:r>
            <a:r>
              <a:rPr lang="ru-RU" sz="4000" dirty="0" smtClean="0">
                <a:latin typeface="Times New Roman" panose="02020603050405020304" pitchFamily="18" charset="0"/>
                <a:cs typeface="Times New Roman" panose="02020603050405020304" pitchFamily="18" charset="0"/>
              </a:rPr>
              <a:t> </a:t>
            </a:r>
            <a:endParaRPr lang="ru-RU" dirty="0"/>
          </a:p>
        </p:txBody>
      </p:sp>
      <p:pic>
        <p:nvPicPr>
          <p:cNvPr id="5122" name="Picture 2" descr="https://goodhouse.com.ua/images-jpg/11618/1161817.jpg"/>
          <p:cNvPicPr>
            <a:picLocks noChangeAspect="1" noChangeArrowheads="1"/>
          </p:cNvPicPr>
          <p:nvPr/>
        </p:nvPicPr>
        <p:blipFill>
          <a:blip r:embed="rId2"/>
          <a:srcRect/>
          <a:stretch>
            <a:fillRect/>
          </a:stretch>
        </p:blipFill>
        <p:spPr bwMode="auto">
          <a:xfrm>
            <a:off x="214282" y="4357694"/>
            <a:ext cx="3714776" cy="2500306"/>
          </a:xfrm>
          <a:prstGeom prst="rect">
            <a:avLst/>
          </a:prstGeom>
          <a:ln>
            <a:noFill/>
          </a:ln>
          <a:effectLst>
            <a:softEdge rad="112500"/>
          </a:effectLst>
        </p:spPr>
      </p:pic>
      <p:pic>
        <p:nvPicPr>
          <p:cNvPr id="5124" name="Picture 4" descr="https://avatars.mds.yandex.net/get-pdb/1478550/f379b07c-9a8a-47fc-adfa-2e0f813f52e7/s1200?webp=false"/>
          <p:cNvPicPr>
            <a:picLocks noChangeAspect="1" noChangeArrowheads="1"/>
          </p:cNvPicPr>
          <p:nvPr/>
        </p:nvPicPr>
        <p:blipFill>
          <a:blip r:embed="rId3"/>
          <a:srcRect/>
          <a:stretch>
            <a:fillRect/>
          </a:stretch>
        </p:blipFill>
        <p:spPr bwMode="auto">
          <a:xfrm>
            <a:off x="4000496" y="4316526"/>
            <a:ext cx="4000528" cy="2541474"/>
          </a:xfrm>
          <a:prstGeom prst="rect">
            <a:avLst/>
          </a:prstGeom>
          <a:ln>
            <a:noFill/>
          </a:ln>
          <a:effectLst>
            <a:softEdge rad="112500"/>
          </a:effectLst>
        </p:spPr>
      </p:pic>
    </p:spTree>
    <p:extLst>
      <p:ext uri="{BB962C8B-B14F-4D97-AF65-F5344CB8AC3E}">
        <p14:creationId xmlns:p14="http://schemas.microsoft.com/office/powerpoint/2010/main" val="305666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142984"/>
            <a:ext cx="7632848" cy="317009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fontAlgn="base"/>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Адамның </a:t>
            </a:r>
            <a:r>
              <a:rPr lang="ru-RU" sz="2000" dirty="0" err="1">
                <a:latin typeface="Times New Roman" pitchFamily="18" charset="0"/>
                <a:cs typeface="Times New Roman" pitchFamily="18" charset="0"/>
              </a:rPr>
              <a:t>жеке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басының ырғақты көрсеткіштерін тексеру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олардың тектік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 басқа байланысты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шығу себептері</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ерекшеліктерін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анықтаудың ғылыми және қолданбалы маңызы зор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Өйткені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сменалық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жұмыс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ендік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қашықтарға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ұшып</a:t>
            </a:r>
            <a:r>
              <a:rPr lang="ru-RU" sz="2000" dirty="0">
                <a:latin typeface="Times New Roman" pitchFamily="18" charset="0"/>
                <a:cs typeface="Times New Roman" pitchFamily="18" charset="0"/>
              </a:rPr>
              <a:t> бару, </a:t>
            </a:r>
            <a:r>
              <a:rPr lang="ru-RU" sz="2000" dirty="0" err="1">
                <a:latin typeface="Times New Roman" pitchFamily="18" charset="0"/>
                <a:cs typeface="Times New Roman" pitchFamily="18" charset="0"/>
              </a:rPr>
              <a:t>ұзақ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уақыт</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үйренген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аймақтарда</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қызмет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істеу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тәуліктік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ырғағына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ерекше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көңіл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аударғаны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талап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Сонымен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өткір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тітіркеністер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еткендегі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төзімділік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әсерленіштік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қасиеттері</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даралама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ырғақтық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ерекшеліктеріне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талданыс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жасау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ұзақ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уақыт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ортаның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қолайсыз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жағдайларына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икемделу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қабілетін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анықтауға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a:xfrm>
            <a:off x="642910" y="0"/>
            <a:ext cx="7239000" cy="965820"/>
          </a:xfrm>
        </p:spPr>
        <p:txBody>
          <a:bodyPr>
            <a:normAutofit/>
          </a:bodyPr>
          <a:lstStyle/>
          <a:p>
            <a:pPr algn="ctr"/>
            <a:r>
              <a:rPr lang="ru-RU" sz="4000" dirty="0" err="1" smtClean="0">
                <a:latin typeface="Times New Roman" pitchFamily="18" charset="0"/>
                <a:cs typeface="Times New Roman" pitchFamily="18" charset="0"/>
              </a:rPr>
              <a:t>Әлеуметтік ырғақтар</a:t>
            </a:r>
            <a:r>
              <a:rPr lang="ru-RU" sz="4000" dirty="0" smtClean="0">
                <a:latin typeface="Times New Roman" pitchFamily="18" charset="0"/>
                <a:cs typeface="Times New Roman" pitchFamily="18" charset="0"/>
              </a:rPr>
              <a:t> </a:t>
            </a:r>
            <a:endParaRPr lang="ru-RU" dirty="0"/>
          </a:p>
        </p:txBody>
      </p:sp>
      <p:pic>
        <p:nvPicPr>
          <p:cNvPr id="4098" name="Picture 2" descr="https://piligrim.ua/wp-content/uploads/2016/12/jetlag-1.jpg"/>
          <p:cNvPicPr>
            <a:picLocks noChangeAspect="1" noChangeArrowheads="1"/>
          </p:cNvPicPr>
          <p:nvPr/>
        </p:nvPicPr>
        <p:blipFill>
          <a:blip r:embed="rId2"/>
          <a:srcRect/>
          <a:stretch>
            <a:fillRect/>
          </a:stretch>
        </p:blipFill>
        <p:spPr bwMode="auto">
          <a:xfrm>
            <a:off x="785786" y="4357694"/>
            <a:ext cx="6715172" cy="2500306"/>
          </a:xfrm>
          <a:prstGeom prst="rect">
            <a:avLst/>
          </a:prstGeom>
          <a:ln>
            <a:noFill/>
          </a:ln>
          <a:effectLst>
            <a:softEdge rad="112500"/>
          </a:effectLst>
        </p:spPr>
      </p:pic>
    </p:spTree>
    <p:extLst>
      <p:ext uri="{BB962C8B-B14F-4D97-AF65-F5344CB8AC3E}">
        <p14:creationId xmlns:p14="http://schemas.microsoft.com/office/powerpoint/2010/main" val="4243733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071546"/>
            <a:ext cx="7286676" cy="20005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28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Тербеліс</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кезеңдері 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жылға жуық физиологиялық әрекеттерді маусымдық ырғақтар 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санайды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организмді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жылдың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әртүрлі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маусымындағы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сыртқы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ортаның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құбылмалы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өзгерістеріне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нақтылы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икемдеп</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отырады</a:t>
            </a:r>
            <a:r>
              <a:rPr lang="ru-RU" sz="24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3" name="Заголовок 2"/>
          <p:cNvSpPr>
            <a:spLocks noGrp="1"/>
          </p:cNvSpPr>
          <p:nvPr>
            <p:ph type="title"/>
          </p:nvPr>
        </p:nvSpPr>
        <p:spPr>
          <a:xfrm>
            <a:off x="571472" y="0"/>
            <a:ext cx="7239000" cy="965820"/>
          </a:xfrm>
        </p:spPr>
        <p:txBody>
          <a:bodyPr>
            <a:normAutofit/>
          </a:bodyPr>
          <a:lstStyle/>
          <a:p>
            <a:pPr algn="ctr"/>
            <a:r>
              <a:rPr lang="ru-RU" sz="4000" dirty="0" err="1" smtClean="0">
                <a:latin typeface="Times New Roman" pitchFamily="18" charset="0"/>
                <a:cs typeface="Times New Roman" pitchFamily="18" charset="0"/>
              </a:rPr>
              <a:t>Маусымдық ырғақтар</a:t>
            </a:r>
            <a:r>
              <a:rPr lang="ru-RU" sz="4000" dirty="0" smtClean="0">
                <a:latin typeface="Times New Roman" pitchFamily="18" charset="0"/>
                <a:cs typeface="Times New Roman" pitchFamily="18" charset="0"/>
              </a:rPr>
              <a:t> </a:t>
            </a:r>
            <a:endParaRPr lang="ru-RU" dirty="0"/>
          </a:p>
        </p:txBody>
      </p:sp>
      <p:pic>
        <p:nvPicPr>
          <p:cNvPr id="3074" name="Picture 2" descr="https://rusconcert.net/_data/events/393/29-10-2016_vremena_goda_banner_960x530px.jpg"/>
          <p:cNvPicPr>
            <a:picLocks noChangeAspect="1" noChangeArrowheads="1"/>
          </p:cNvPicPr>
          <p:nvPr/>
        </p:nvPicPr>
        <p:blipFill>
          <a:blip r:embed="rId2"/>
          <a:srcRect/>
          <a:stretch>
            <a:fillRect/>
          </a:stretch>
        </p:blipFill>
        <p:spPr bwMode="auto">
          <a:xfrm>
            <a:off x="714348" y="3143248"/>
            <a:ext cx="6643734" cy="3714752"/>
          </a:xfrm>
          <a:prstGeom prst="rect">
            <a:avLst/>
          </a:prstGeom>
          <a:ln>
            <a:noFill/>
          </a:ln>
          <a:effectLst>
            <a:softEdge rad="112500"/>
          </a:effectLst>
        </p:spPr>
      </p:pic>
    </p:spTree>
    <p:extLst>
      <p:ext uri="{BB962C8B-B14F-4D97-AF65-F5344CB8AC3E}">
        <p14:creationId xmlns:p14="http://schemas.microsoft.com/office/powerpoint/2010/main" val="258431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 xmlns:a16="http://schemas.microsoft.com/office/drawing/2014/main" id="{8E6D8142-FC5E-4E21-BD25-72DF7AB05A1F}"/>
              </a:ext>
            </a:extLst>
          </p:cNvPr>
          <p:cNvGraphicFramePr>
            <a:graphicFrameLocks noGrp="1"/>
          </p:cNvGraphicFramePr>
          <p:nvPr>
            <p:ph idx="1"/>
          </p:nvPr>
        </p:nvGraphicFramePr>
        <p:xfrm>
          <a:off x="468313" y="1700213"/>
          <a:ext cx="8353425" cy="3048000"/>
        </p:xfrm>
        <a:graphic>
          <a:graphicData uri="http://schemas.openxmlformats.org/drawingml/2006/table">
            <a:tbl>
              <a:tblPr firstRow="1" firstCol="1" bandRow="1">
                <a:tableStyleId>{5C22544A-7EE6-4342-B048-85BDC9FD1C3A}</a:tableStyleId>
              </a:tblPr>
              <a:tblGrid>
                <a:gridCol w="3096592">
                  <a:extLst>
                    <a:ext uri="{9D8B030D-6E8A-4147-A177-3AD203B41FA5}">
                      <a16:colId xmlns="" xmlns:a16="http://schemas.microsoft.com/office/drawing/2014/main" val="20000"/>
                    </a:ext>
                  </a:extLst>
                </a:gridCol>
                <a:gridCol w="5256833">
                  <a:extLst>
                    <a:ext uri="{9D8B030D-6E8A-4147-A177-3AD203B41FA5}">
                      <a16:colId xmlns="" xmlns:a16="http://schemas.microsoft.com/office/drawing/2014/main" val="20001"/>
                    </a:ext>
                  </a:extLst>
                </a:gridCol>
              </a:tblGrid>
              <a:tr h="936526">
                <a:tc>
                  <a:txBody>
                    <a:bodyPr/>
                    <a:lstStyle/>
                    <a:p>
                      <a:pPr>
                        <a:lnSpc>
                          <a:spcPct val="100000"/>
                        </a:lnSpc>
                        <a:spcAft>
                          <a:spcPts val="0"/>
                        </a:spcAft>
                      </a:pPr>
                      <a:r>
                        <a:rPr lang="kk-KZ" sz="4000" dirty="0">
                          <a:effectLst/>
                        </a:rPr>
                        <a:t>Класс түріне жатуына тәуелді</a:t>
                      </a:r>
                      <a:endParaRPr lang="ru-RU" sz="4000" dirty="0">
                        <a:effectLst/>
                        <a:latin typeface="Calibri"/>
                        <a:ea typeface="Calibri"/>
                        <a:cs typeface="Times New Roman"/>
                      </a:endParaRPr>
                    </a:p>
                  </a:txBody>
                  <a:tcPr marL="68584" marR="68584" marT="0" marB="0"/>
                </a:tc>
                <a:tc>
                  <a:txBody>
                    <a:bodyPr/>
                    <a:lstStyle/>
                    <a:p>
                      <a:pPr>
                        <a:lnSpc>
                          <a:spcPct val="100000"/>
                        </a:lnSpc>
                        <a:spcAft>
                          <a:spcPts val="0"/>
                        </a:spcAft>
                      </a:pPr>
                      <a:r>
                        <a:rPr lang="kk-KZ" sz="4000" dirty="0">
                          <a:effectLst/>
                        </a:rPr>
                        <a:t>тірі және өлі табиғат, өсімдіктер, жануарлар, адамдар т.б. түрлеріне жіктеледі</a:t>
                      </a:r>
                      <a:endParaRPr lang="ru-RU" sz="4000" dirty="0">
                        <a:effectLst/>
                        <a:latin typeface="Calibri"/>
                        <a:ea typeface="Calibri"/>
                        <a:cs typeface="Times New Roman"/>
                      </a:endParaRPr>
                    </a:p>
                  </a:txBody>
                  <a:tcPr marL="68584" marR="68584" marT="0" marB="0"/>
                </a:tc>
                <a:extLst>
                  <a:ext uri="{0D108BD9-81ED-4DB2-BD59-A6C34878D82A}">
                    <a16:rowId xmlns="" xmlns:a16="http://schemas.microsoft.com/office/drawing/2014/main" val="10000"/>
                  </a:ext>
                </a:extLst>
              </a:tr>
            </a:tbl>
          </a:graphicData>
        </a:graphic>
      </p:graphicFrame>
      <p:sp>
        <p:nvSpPr>
          <p:cNvPr id="13322" name="Номер слайда 3">
            <a:extLst>
              <a:ext uri="{FF2B5EF4-FFF2-40B4-BE49-F238E27FC236}">
                <a16:creationId xmlns="" xmlns:a16="http://schemas.microsoft.com/office/drawing/2014/main" id="{1AB652CE-8D68-42CD-B384-F3002618B09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8AD4C0-2D28-4126-A406-B2286C3CCBB9}" type="slidenum">
              <a:rPr lang="ru-RU" altLang="ru-RU" sz="1200" smtClean="0">
                <a:solidFill>
                  <a:srgbClr val="898989"/>
                </a:solidFill>
                <a:latin typeface="Arial" panose="020B0604020202020204" pitchFamily="34" charset="0"/>
              </a:rPr>
              <a:pPr>
                <a:spcBef>
                  <a:spcPct val="0"/>
                </a:spcBef>
                <a:buFontTx/>
                <a:buNone/>
              </a:pPr>
              <a:t>16</a:t>
            </a:fld>
            <a:endParaRPr lang="ru-RU" altLang="ru-RU" sz="1200">
              <a:solidFill>
                <a:srgbClr val="898989"/>
              </a:solidFill>
              <a:latin typeface="Arial" panose="020B0604020202020204" pitchFamily="34" charset="0"/>
            </a:endParaRPr>
          </a:p>
        </p:txBody>
      </p:sp>
    </p:spTree>
    <p:extLst>
      <p:ext uri="{BB962C8B-B14F-4D97-AF65-F5344CB8AC3E}">
        <p14:creationId xmlns:p14="http://schemas.microsoft.com/office/powerpoint/2010/main" val="522494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3">
            <a:extLst>
              <a:ext uri="{FF2B5EF4-FFF2-40B4-BE49-F238E27FC236}">
                <a16:creationId xmlns="" xmlns:a16="http://schemas.microsoft.com/office/drawing/2014/main" id="{A0C46EFC-C00D-4F24-9CC7-8E80E3527FD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D817F8-C615-485E-986A-6602F2C3EA64}" type="slidenum">
              <a:rPr lang="ru-RU" altLang="ru-RU" sz="1200" smtClean="0">
                <a:solidFill>
                  <a:srgbClr val="898989"/>
                </a:solidFill>
                <a:latin typeface="Arial" panose="020B0604020202020204" pitchFamily="34" charset="0"/>
              </a:rPr>
              <a:pPr>
                <a:spcBef>
                  <a:spcPct val="0"/>
                </a:spcBef>
                <a:buFontTx/>
                <a:buNone/>
              </a:pPr>
              <a:t>17</a:t>
            </a:fld>
            <a:endParaRPr lang="ru-RU" altLang="ru-RU" sz="1200">
              <a:solidFill>
                <a:srgbClr val="898989"/>
              </a:solidFill>
              <a:latin typeface="Arial" panose="020B0604020202020204" pitchFamily="34" charset="0"/>
            </a:endParaRPr>
          </a:p>
        </p:txBody>
      </p:sp>
      <p:sp>
        <p:nvSpPr>
          <p:cNvPr id="14339" name="TextBox 5">
            <a:extLst>
              <a:ext uri="{FF2B5EF4-FFF2-40B4-BE49-F238E27FC236}">
                <a16:creationId xmlns="" xmlns:a16="http://schemas.microsoft.com/office/drawing/2014/main" id="{9B1DDDDE-04EF-4A1C-9CB5-7FD49671E09F}"/>
              </a:ext>
            </a:extLst>
          </p:cNvPr>
          <p:cNvSpPr txBox="1">
            <a:spLocks noChangeArrowheads="1"/>
          </p:cNvSpPr>
          <p:nvPr/>
        </p:nvSpPr>
        <p:spPr bwMode="auto">
          <a:xfrm>
            <a:off x="287338" y="260350"/>
            <a:ext cx="856932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ru-RU" altLang="ru-RU" sz="1800" b="1" dirty="0" err="1">
                <a:solidFill>
                  <a:srgbClr val="FF0000"/>
                </a:solidFill>
                <a:latin typeface="Arial" panose="020B0604020202020204" pitchFamily="34" charset="0"/>
              </a:rPr>
              <a:t>Құрылымының</a:t>
            </a:r>
            <a:r>
              <a:rPr lang="ru-RU" altLang="ru-RU" sz="1800" b="1" dirty="0">
                <a:solidFill>
                  <a:srgbClr val="FF0000"/>
                </a:solidFill>
                <a:latin typeface="Arial" panose="020B0604020202020204" pitchFamily="34" charset="0"/>
              </a:rPr>
              <a:t> </a:t>
            </a:r>
            <a:r>
              <a:rPr lang="ru-RU" altLang="ru-RU" sz="1800" b="1" dirty="0" err="1">
                <a:solidFill>
                  <a:srgbClr val="FF0000"/>
                </a:solidFill>
                <a:latin typeface="Arial" panose="020B0604020202020204" pitchFamily="34" charset="0"/>
              </a:rPr>
              <a:t>деңгейіне</a:t>
            </a:r>
            <a:r>
              <a:rPr lang="ru-RU" altLang="ru-RU" sz="1800" b="1" dirty="0">
                <a:solidFill>
                  <a:srgbClr val="FF0000"/>
                </a:solidFill>
                <a:latin typeface="Arial" panose="020B0604020202020204" pitchFamily="34" charset="0"/>
              </a:rPr>
              <a:t> </a:t>
            </a:r>
            <a:r>
              <a:rPr lang="ru-RU" altLang="ru-RU" sz="1800" dirty="0" err="1">
                <a:solidFill>
                  <a:prstClr val="black"/>
                </a:solidFill>
                <a:latin typeface="Arial" panose="020B0604020202020204" pitchFamily="34" charset="0"/>
              </a:rPr>
              <a:t>немесе</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тіршілік</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ету</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көріністерінде</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жүретін</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процестердің</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кескінделуіне</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тәуелді</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биоырғақтар</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жіктеледі</a:t>
            </a:r>
            <a:r>
              <a:rPr lang="ru-RU" altLang="ru-RU" sz="1800" dirty="0">
                <a:solidFill>
                  <a:prstClr val="black"/>
                </a:solidFill>
                <a:latin typeface="Arial" panose="020B0604020202020204" pitchFamily="34" charset="0"/>
              </a:rPr>
              <a:t>: </a:t>
            </a:r>
          </a:p>
          <a:p>
            <a:pPr algn="just" eaLnBrk="0" fontAlgn="base" hangingPunct="0">
              <a:spcBef>
                <a:spcPct val="0"/>
              </a:spcBef>
              <a:spcAft>
                <a:spcPct val="0"/>
              </a:spcAft>
              <a:buFontTx/>
              <a:buNone/>
            </a:pPr>
            <a:r>
              <a:rPr lang="ru-RU" altLang="ru-RU" sz="1800" dirty="0">
                <a:solidFill>
                  <a:prstClr val="black"/>
                </a:solidFill>
                <a:latin typeface="Arial" panose="020B0604020202020204" pitchFamily="34" charset="0"/>
              </a:rPr>
              <a:t>1) </a:t>
            </a:r>
            <a:r>
              <a:rPr lang="en-US" altLang="ru-RU" sz="1800" b="1" dirty="0">
                <a:solidFill>
                  <a:srgbClr val="FF0000"/>
                </a:solidFill>
                <a:latin typeface="Arial" panose="020B0604020202020204" pitchFamily="34" charset="0"/>
              </a:rPr>
              <a:t>c</a:t>
            </a:r>
            <a:r>
              <a:rPr lang="ru-RU" altLang="ru-RU" sz="1800" b="1" dirty="0" err="1">
                <a:solidFill>
                  <a:srgbClr val="FF0000"/>
                </a:solidFill>
                <a:latin typeface="Arial" panose="020B0604020202020204" pitchFamily="34" charset="0"/>
              </a:rPr>
              <a:t>убклеткалық</a:t>
            </a:r>
            <a:r>
              <a:rPr lang="ru-RU" altLang="ru-RU" sz="1800" b="1" dirty="0">
                <a:solidFill>
                  <a:srgbClr val="FF0000"/>
                </a:solidFill>
                <a:latin typeface="Arial" panose="020B0604020202020204" pitchFamily="34" charset="0"/>
              </a:rPr>
              <a:t>, </a:t>
            </a:r>
            <a:r>
              <a:rPr lang="ru-RU" altLang="ru-RU" sz="1800" b="1" dirty="0" err="1">
                <a:solidFill>
                  <a:srgbClr val="FF0000"/>
                </a:solidFill>
                <a:latin typeface="Arial" panose="020B0604020202020204" pitchFamily="34" charset="0"/>
              </a:rPr>
              <a:t>клеткалық</a:t>
            </a:r>
            <a:r>
              <a:rPr lang="ru-RU" altLang="ru-RU" sz="1800" b="1" dirty="0">
                <a:solidFill>
                  <a:srgbClr val="FF0000"/>
                </a:solidFill>
                <a:latin typeface="Arial" panose="020B0604020202020204" pitchFamily="34" charset="0"/>
              </a:rPr>
              <a:t> </a:t>
            </a:r>
            <a:r>
              <a:rPr lang="ru-RU" altLang="ru-RU" sz="1800" b="1" dirty="0" err="1">
                <a:solidFill>
                  <a:srgbClr val="FF0000"/>
                </a:solidFill>
                <a:latin typeface="Arial" panose="020B0604020202020204" pitchFamily="34" charset="0"/>
              </a:rPr>
              <a:t>және</a:t>
            </a:r>
            <a:r>
              <a:rPr lang="ru-RU" altLang="ru-RU" sz="1800" b="1" dirty="0">
                <a:solidFill>
                  <a:srgbClr val="FF0000"/>
                </a:solidFill>
                <a:latin typeface="Arial" panose="020B0604020202020204" pitchFamily="34" charset="0"/>
              </a:rPr>
              <a:t> </a:t>
            </a:r>
            <a:r>
              <a:rPr lang="ru-RU" altLang="ru-RU" sz="1800" b="1" dirty="0" err="1">
                <a:solidFill>
                  <a:srgbClr val="FF0000"/>
                </a:solidFill>
                <a:latin typeface="Arial" panose="020B0604020202020204" pitchFamily="34" charset="0"/>
              </a:rPr>
              <a:t>ұлпалық</a:t>
            </a:r>
            <a:r>
              <a:rPr lang="ru-RU" altLang="ru-RU" sz="1800" b="1" dirty="0">
                <a:solidFill>
                  <a:srgbClr val="FF0000"/>
                </a:solidFill>
                <a:latin typeface="Arial" panose="020B0604020202020204" pitchFamily="34" charset="0"/>
              </a:rPr>
              <a:t> </a:t>
            </a:r>
            <a:r>
              <a:rPr lang="ru-RU" altLang="ru-RU" sz="1800" dirty="0" err="1">
                <a:solidFill>
                  <a:prstClr val="black"/>
                </a:solidFill>
                <a:latin typeface="Arial" panose="020B0604020202020204" pitchFamily="34" charset="0"/>
              </a:rPr>
              <a:t>деңгейіне</a:t>
            </a:r>
            <a:r>
              <a:rPr lang="ru-RU" altLang="ru-RU" sz="1800" dirty="0">
                <a:solidFill>
                  <a:prstClr val="black"/>
                </a:solidFill>
                <a:latin typeface="Arial" panose="020B0604020202020204" pitchFamily="34" charset="0"/>
              </a:rPr>
              <a:t> – </a:t>
            </a:r>
            <a:r>
              <a:rPr lang="ru-RU" altLang="ru-RU" sz="1800" dirty="0" err="1">
                <a:solidFill>
                  <a:prstClr val="black"/>
                </a:solidFill>
                <a:latin typeface="Arial" panose="020B0604020202020204" pitchFamily="34" charset="0"/>
              </a:rPr>
              <a:t>бұл</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молекулалар</a:t>
            </a:r>
            <a:r>
              <a:rPr lang="ru-RU" altLang="ru-RU" sz="1800" dirty="0">
                <a:solidFill>
                  <a:prstClr val="black"/>
                </a:solidFill>
                <a:latin typeface="Arial" panose="020B0604020202020204" pitchFamily="34" charset="0"/>
              </a:rPr>
              <a:t> мен </a:t>
            </a:r>
            <a:r>
              <a:rPr lang="ru-RU" altLang="ru-RU" sz="1800" dirty="0" err="1">
                <a:solidFill>
                  <a:prstClr val="black"/>
                </a:solidFill>
                <a:latin typeface="Arial" panose="020B0604020202020204" pitchFamily="34" charset="0"/>
              </a:rPr>
              <a:t>заттардың</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концентрациялық</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деңгейінің</a:t>
            </a:r>
            <a:r>
              <a:rPr lang="ru-RU" altLang="ru-RU" sz="1800" dirty="0">
                <a:solidFill>
                  <a:prstClr val="black"/>
                </a:solidFill>
                <a:latin typeface="Arial" panose="020B0604020202020204" pitchFamily="34" charset="0"/>
              </a:rPr>
              <a:t>, энергия </a:t>
            </a:r>
            <a:r>
              <a:rPr lang="ru-RU" altLang="ru-RU" sz="1800" dirty="0" err="1">
                <a:solidFill>
                  <a:prstClr val="black"/>
                </a:solidFill>
                <a:latin typeface="Arial" panose="020B0604020202020204" pitchFamily="34" charset="0"/>
              </a:rPr>
              <a:t>белсенділігі</a:t>
            </a:r>
            <a:r>
              <a:rPr lang="ru-RU" altLang="ru-RU" sz="1800" dirty="0">
                <a:solidFill>
                  <a:prstClr val="black"/>
                </a:solidFill>
                <a:latin typeface="Arial" panose="020B0604020202020204" pitchFamily="34" charset="0"/>
              </a:rPr>
              <a:t> мен </a:t>
            </a:r>
            <a:r>
              <a:rPr lang="ru-RU" altLang="ru-RU" sz="1800" dirty="0" err="1">
                <a:solidFill>
                  <a:prstClr val="black"/>
                </a:solidFill>
                <a:latin typeface="Arial" panose="020B0604020202020204" pitchFamily="34" charset="0"/>
              </a:rPr>
              <a:t>мембраналық</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процестердің</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тербелуінің</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ырғақты</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өзгеруі</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жатады</a:t>
            </a:r>
            <a:r>
              <a:rPr lang="ru-RU" altLang="ru-RU" sz="1800" dirty="0">
                <a:solidFill>
                  <a:prstClr val="black"/>
                </a:solidFill>
                <a:latin typeface="Arial" panose="020B0604020202020204" pitchFamily="34" charset="0"/>
              </a:rPr>
              <a:t>. </a:t>
            </a:r>
          </a:p>
          <a:p>
            <a:pPr algn="just" eaLnBrk="0" fontAlgn="base" hangingPunct="0">
              <a:spcBef>
                <a:spcPct val="0"/>
              </a:spcBef>
              <a:spcAft>
                <a:spcPct val="0"/>
              </a:spcAft>
              <a:buFontTx/>
              <a:buNone/>
            </a:pPr>
            <a:r>
              <a:rPr lang="ru-RU" altLang="ru-RU" sz="1800" dirty="0" err="1">
                <a:solidFill>
                  <a:prstClr val="black"/>
                </a:solidFill>
                <a:latin typeface="Arial" panose="020B0604020202020204" pitchFamily="34" charset="0"/>
              </a:rPr>
              <a:t>Бұл</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ырғақтар</a:t>
            </a:r>
            <a:r>
              <a:rPr lang="ru-RU" altLang="ru-RU" sz="1800" dirty="0">
                <a:solidFill>
                  <a:prstClr val="black"/>
                </a:solidFill>
                <a:latin typeface="Arial" panose="020B0604020202020204" pitchFamily="34" charset="0"/>
              </a:rPr>
              <a:t> рН </a:t>
            </a:r>
            <a:r>
              <a:rPr lang="ru-RU" altLang="ru-RU" sz="1800" dirty="0" err="1">
                <a:solidFill>
                  <a:prstClr val="black"/>
                </a:solidFill>
                <a:latin typeface="Arial" panose="020B0604020202020204" pitchFamily="34" charset="0"/>
              </a:rPr>
              <a:t>көрсеткіштерінде</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иондар</a:t>
            </a:r>
            <a:r>
              <a:rPr lang="ru-RU" altLang="ru-RU" sz="1800" dirty="0">
                <a:solidFill>
                  <a:prstClr val="black"/>
                </a:solidFill>
                <a:latin typeface="Arial" panose="020B0604020202020204" pitchFamily="34" charset="0"/>
              </a:rPr>
              <a:t> мен </a:t>
            </a:r>
            <a:r>
              <a:rPr lang="ru-RU" altLang="ru-RU" sz="1800" dirty="0" err="1">
                <a:solidFill>
                  <a:prstClr val="black"/>
                </a:solidFill>
                <a:latin typeface="Arial" panose="020B0604020202020204" pitchFamily="34" charset="0"/>
              </a:rPr>
              <a:t>ферменттердің</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концентрациясында</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нейрондардың</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белсенділігінде</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метаболизмде</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қозғыштық</a:t>
            </a:r>
            <a:r>
              <a:rPr lang="ru-RU" altLang="ru-RU" sz="1800" dirty="0">
                <a:solidFill>
                  <a:prstClr val="black"/>
                </a:solidFill>
                <a:latin typeface="Arial" panose="020B0604020202020204" pitchFamily="34" charset="0"/>
              </a:rPr>
              <a:t> пен </a:t>
            </a:r>
            <a:r>
              <a:rPr lang="ru-RU" altLang="ru-RU" sz="1800" dirty="0" err="1">
                <a:solidFill>
                  <a:prstClr val="black"/>
                </a:solidFill>
                <a:latin typeface="Arial" panose="020B0604020202020204" pitchFamily="34" charset="0"/>
              </a:rPr>
              <a:t>өткізгіштікте</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көрініс</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алады</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Осындай</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тербелістерді</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миограммада</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электроэнцефалограммада</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нейрондық</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разрядтарды</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өлшегенде</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байқауға</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болады</a:t>
            </a:r>
            <a:r>
              <a:rPr lang="ru-RU" altLang="ru-RU" sz="1800" dirty="0">
                <a:solidFill>
                  <a:prstClr val="black"/>
                </a:solidFill>
                <a:latin typeface="Arial" panose="020B0604020202020204" pitchFamily="34" charset="0"/>
              </a:rPr>
              <a:t>; </a:t>
            </a:r>
          </a:p>
          <a:p>
            <a:pPr algn="just" eaLnBrk="0" fontAlgn="base" hangingPunct="0">
              <a:spcBef>
                <a:spcPct val="0"/>
              </a:spcBef>
              <a:spcAft>
                <a:spcPct val="0"/>
              </a:spcAft>
              <a:buFontTx/>
              <a:buNone/>
            </a:pPr>
            <a:r>
              <a:rPr lang="ru-RU" altLang="ru-RU" sz="1800" dirty="0">
                <a:solidFill>
                  <a:prstClr val="black"/>
                </a:solidFill>
                <a:latin typeface="Arial" panose="020B0604020202020204" pitchFamily="34" charset="0"/>
              </a:rPr>
              <a:t>2) </a:t>
            </a:r>
            <a:r>
              <a:rPr lang="ru-RU" altLang="ru-RU" sz="1800" b="1" dirty="0" err="1">
                <a:solidFill>
                  <a:srgbClr val="FF0000"/>
                </a:solidFill>
                <a:latin typeface="Arial" panose="020B0604020202020204" pitchFamily="34" charset="0"/>
              </a:rPr>
              <a:t>мүше</a:t>
            </a:r>
            <a:r>
              <a:rPr lang="ru-RU" altLang="ru-RU" sz="1800" b="1" dirty="0">
                <a:solidFill>
                  <a:srgbClr val="FF0000"/>
                </a:solidFill>
                <a:latin typeface="Arial" panose="020B0604020202020204" pitchFamily="34" charset="0"/>
              </a:rPr>
              <a:t> </a:t>
            </a:r>
            <a:r>
              <a:rPr lang="ru-RU" altLang="ru-RU" sz="1800" b="1" dirty="0" err="1">
                <a:solidFill>
                  <a:srgbClr val="FF0000"/>
                </a:solidFill>
                <a:latin typeface="Arial" panose="020B0604020202020204" pitchFamily="34" charset="0"/>
              </a:rPr>
              <a:t>деңгейіне</a:t>
            </a:r>
            <a:r>
              <a:rPr lang="ru-RU" altLang="ru-RU" sz="1800" b="1" dirty="0">
                <a:solidFill>
                  <a:srgbClr val="FF0000"/>
                </a:solidFill>
                <a:latin typeface="Arial" panose="020B0604020202020204" pitchFamily="34" charset="0"/>
              </a:rPr>
              <a:t> </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оттегі</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қажеттілігінің</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биологиялық</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сұйықтықтардағы</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электролиттер</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концентрациясынының</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қан</a:t>
            </a:r>
            <a:r>
              <a:rPr lang="ru-RU" altLang="ru-RU" sz="1800" dirty="0">
                <a:solidFill>
                  <a:prstClr val="black"/>
                </a:solidFill>
                <a:latin typeface="Arial" panose="020B0604020202020204" pitchFamily="34" charset="0"/>
              </a:rPr>
              <a:t> мен </a:t>
            </a:r>
            <a:r>
              <a:rPr lang="ru-RU" altLang="ru-RU" sz="1800" dirty="0" err="1">
                <a:solidFill>
                  <a:prstClr val="black"/>
                </a:solidFill>
                <a:latin typeface="Arial" panose="020B0604020202020204" pitchFamily="34" charset="0"/>
              </a:rPr>
              <a:t>лимфадағы</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химиялық</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заттардың</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рефлекторлық</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аймақтардағы</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тербелістердің</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вариацияларын</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жатқызуға</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болады</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және</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жүрек</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қызметінде</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қан</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тамырларында</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қанның</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формалық</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элементтерінде</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қозғыштықта</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байқалады</a:t>
            </a:r>
            <a:r>
              <a:rPr lang="ru-RU" altLang="ru-RU" sz="1800" dirty="0">
                <a:solidFill>
                  <a:prstClr val="black"/>
                </a:solidFill>
                <a:latin typeface="Arial" panose="020B0604020202020204" pitchFamily="34" charset="0"/>
              </a:rPr>
              <a:t>; </a:t>
            </a:r>
          </a:p>
          <a:p>
            <a:pPr algn="just" eaLnBrk="0" fontAlgn="base" hangingPunct="0">
              <a:spcBef>
                <a:spcPct val="0"/>
              </a:spcBef>
              <a:spcAft>
                <a:spcPct val="0"/>
              </a:spcAft>
              <a:buFontTx/>
              <a:buNone/>
            </a:pPr>
            <a:r>
              <a:rPr lang="ru-RU" altLang="ru-RU" sz="1800" dirty="0">
                <a:solidFill>
                  <a:prstClr val="black"/>
                </a:solidFill>
                <a:latin typeface="Arial" panose="020B0604020202020204" pitchFamily="34" charset="0"/>
              </a:rPr>
              <a:t>3) </a:t>
            </a:r>
            <a:r>
              <a:rPr lang="ru-RU" altLang="ru-RU" sz="1800" b="1" dirty="0" err="1">
                <a:solidFill>
                  <a:srgbClr val="FF0000"/>
                </a:solidFill>
                <a:latin typeface="Arial" panose="020B0604020202020204" pitchFamily="34" charset="0"/>
              </a:rPr>
              <a:t>ағза</a:t>
            </a:r>
            <a:r>
              <a:rPr lang="ru-RU" altLang="ru-RU" sz="1800" b="1" dirty="0">
                <a:solidFill>
                  <a:srgbClr val="FF0000"/>
                </a:solidFill>
                <a:latin typeface="Arial" panose="020B0604020202020204" pitchFamily="34" charset="0"/>
              </a:rPr>
              <a:t> </a:t>
            </a:r>
            <a:r>
              <a:rPr lang="ru-RU" altLang="ru-RU" sz="1800" b="1" dirty="0" err="1">
                <a:solidFill>
                  <a:srgbClr val="FF0000"/>
                </a:solidFill>
                <a:latin typeface="Arial" panose="020B0604020202020204" pitchFamily="34" charset="0"/>
              </a:rPr>
              <a:t>деңгейіне</a:t>
            </a:r>
            <a:r>
              <a:rPr lang="ru-RU" altLang="ru-RU" sz="1800" b="1" dirty="0">
                <a:solidFill>
                  <a:srgbClr val="FF0000"/>
                </a:solidFill>
                <a:latin typeface="Arial" panose="020B0604020202020204" pitchFamily="34" charset="0"/>
              </a:rPr>
              <a:t> </a:t>
            </a:r>
            <a:r>
              <a:rPr lang="ru-RU" altLang="ru-RU" sz="1800" dirty="0" err="1">
                <a:solidFill>
                  <a:prstClr val="black"/>
                </a:solidFill>
                <a:latin typeface="Arial" panose="020B0604020202020204" pitchFamily="34" charset="0"/>
              </a:rPr>
              <a:t>вегетативтік</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функциялардағы</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периодты</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тербелістерді</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жүрек</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ырғағын</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қан</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қысымын</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несеп</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электролиттерін</a:t>
            </a:r>
            <a:r>
              <a:rPr lang="ru-RU" altLang="ru-RU" sz="1800" dirty="0">
                <a:solidFill>
                  <a:prstClr val="black"/>
                </a:solidFill>
                <a:latin typeface="Arial" panose="020B0604020202020204" pitchFamily="34" charset="0"/>
              </a:rPr>
              <a:t>, перистальтика </a:t>
            </a:r>
            <a:r>
              <a:rPr lang="ru-RU" altLang="ru-RU" sz="1800" dirty="0" err="1">
                <a:solidFill>
                  <a:prstClr val="black"/>
                </a:solidFill>
                <a:latin typeface="Arial" panose="020B0604020202020204" pitchFamily="34" charset="0"/>
              </a:rPr>
              <a:t>және</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бұлшық</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ет</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қызметтерін</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ақпаратты</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қабылдау</a:t>
            </a:r>
            <a:r>
              <a:rPr lang="ru-RU" altLang="ru-RU" sz="1800" dirty="0">
                <a:solidFill>
                  <a:prstClr val="black"/>
                </a:solidFill>
                <a:latin typeface="Arial" panose="020B0604020202020204" pitchFamily="34" charset="0"/>
              </a:rPr>
              <a:t> мен </a:t>
            </a:r>
            <a:r>
              <a:rPr lang="ru-RU" altLang="ru-RU" sz="1800" dirty="0" err="1">
                <a:solidFill>
                  <a:prstClr val="black"/>
                </a:solidFill>
                <a:latin typeface="Arial" panose="020B0604020202020204" pitchFamily="34" charset="0"/>
              </a:rPr>
              <a:t>өңдеуді</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жатқызады</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яғни</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ағзаның</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толық</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реттелуін</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қамтамасыз</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етеді</a:t>
            </a:r>
            <a:r>
              <a:rPr lang="ru-RU" altLang="ru-RU" sz="1800" dirty="0">
                <a:solidFill>
                  <a:prstClr val="black"/>
                </a:solidFill>
                <a:latin typeface="Arial" panose="020B0604020202020204" pitchFamily="34" charset="0"/>
              </a:rPr>
              <a:t>; </a:t>
            </a:r>
          </a:p>
          <a:p>
            <a:pPr algn="just" eaLnBrk="0" fontAlgn="base" hangingPunct="0">
              <a:spcBef>
                <a:spcPct val="0"/>
              </a:spcBef>
              <a:spcAft>
                <a:spcPct val="0"/>
              </a:spcAft>
              <a:buFontTx/>
              <a:buNone/>
            </a:pPr>
            <a:r>
              <a:rPr lang="ru-RU" altLang="ru-RU" sz="1800" dirty="0">
                <a:solidFill>
                  <a:prstClr val="black"/>
                </a:solidFill>
                <a:latin typeface="Arial" panose="020B0604020202020204" pitchFamily="34" charset="0"/>
              </a:rPr>
              <a:t>4) </a:t>
            </a:r>
            <a:r>
              <a:rPr lang="ru-RU" altLang="ru-RU" sz="1800" b="1" dirty="0">
                <a:solidFill>
                  <a:srgbClr val="FF0000"/>
                </a:solidFill>
                <a:latin typeface="Arial" panose="020B0604020202020204" pitchFamily="34" charset="0"/>
              </a:rPr>
              <a:t>популяция </a:t>
            </a:r>
            <a:r>
              <a:rPr lang="ru-RU" altLang="ru-RU" sz="1800" b="1" dirty="0" err="1">
                <a:solidFill>
                  <a:srgbClr val="FF0000"/>
                </a:solidFill>
                <a:latin typeface="Arial" panose="020B0604020202020204" pitchFamily="34" charset="0"/>
              </a:rPr>
              <a:t>деңгейінде</a:t>
            </a:r>
            <a:r>
              <a:rPr lang="ru-RU" altLang="ru-RU" sz="1800" b="1" dirty="0">
                <a:solidFill>
                  <a:srgbClr val="FF0000"/>
                </a:solidFill>
                <a:latin typeface="Arial" panose="020B0604020202020204" pitchFamily="34" charset="0"/>
              </a:rPr>
              <a:t> </a:t>
            </a:r>
            <a:r>
              <a:rPr lang="ru-RU" altLang="ru-RU" sz="1800" dirty="0" err="1">
                <a:solidFill>
                  <a:prstClr val="black"/>
                </a:solidFill>
                <a:latin typeface="Arial" panose="020B0604020202020204" pitchFamily="34" charset="0"/>
              </a:rPr>
              <a:t>репродуктивті</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жүйелердің</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белсенділігі</a:t>
            </a:r>
            <a:r>
              <a:rPr lang="ru-RU" altLang="ru-RU" sz="1800" dirty="0">
                <a:solidFill>
                  <a:prstClr val="black"/>
                </a:solidFill>
                <a:latin typeface="Arial" panose="020B0604020202020204" pitchFamily="34" charset="0"/>
              </a:rPr>
              <a:t>, мутагенез, </a:t>
            </a:r>
            <a:r>
              <a:rPr lang="ru-RU" altLang="ru-RU" sz="1800" dirty="0" err="1">
                <a:solidFill>
                  <a:prstClr val="black"/>
                </a:solidFill>
                <a:latin typeface="Arial" panose="020B0604020202020204" pitchFamily="34" charset="0"/>
              </a:rPr>
              <a:t>табиғи</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сұрыпталу</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эпидемиялар</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ырғақты</a:t>
            </a:r>
            <a:r>
              <a:rPr lang="ru-RU" altLang="ru-RU" sz="1800" dirty="0">
                <a:solidFill>
                  <a:prstClr val="black"/>
                </a:solidFill>
                <a:latin typeface="Arial" panose="020B0604020202020204" pitchFamily="34" charset="0"/>
              </a:rPr>
              <a:t> </a:t>
            </a:r>
            <a:r>
              <a:rPr lang="ru-RU" altLang="ru-RU" sz="1800" dirty="0" err="1">
                <a:solidFill>
                  <a:prstClr val="black"/>
                </a:solidFill>
                <a:latin typeface="Arial" panose="020B0604020202020204" pitchFamily="34" charset="0"/>
              </a:rPr>
              <a:t>өзгереді</a:t>
            </a:r>
            <a:r>
              <a:rPr lang="ru-RU" altLang="ru-RU" sz="1800" dirty="0">
                <a:solidFill>
                  <a:prstClr val="black"/>
                </a:solidFill>
                <a:latin typeface="Arial" panose="020B0604020202020204" pitchFamily="34" charset="0"/>
              </a:rPr>
              <a:t> </a:t>
            </a:r>
          </a:p>
        </p:txBody>
      </p:sp>
    </p:spTree>
    <p:extLst>
      <p:ext uri="{BB962C8B-B14F-4D97-AF65-F5344CB8AC3E}">
        <p14:creationId xmlns:p14="http://schemas.microsoft.com/office/powerpoint/2010/main" val="3737110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 xmlns:a16="http://schemas.microsoft.com/office/drawing/2014/main" id="{BBE29376-6369-43C9-B89B-CE5497685B28}"/>
              </a:ext>
            </a:extLst>
          </p:cNvPr>
          <p:cNvGraphicFramePr>
            <a:graphicFrameLocks noGrp="1"/>
          </p:cNvGraphicFramePr>
          <p:nvPr>
            <p:ph idx="1"/>
            <p:extLst/>
          </p:nvPr>
        </p:nvGraphicFramePr>
        <p:xfrm>
          <a:off x="179512" y="200717"/>
          <a:ext cx="8785224" cy="6607302"/>
        </p:xfrm>
        <a:graphic>
          <a:graphicData uri="http://schemas.openxmlformats.org/drawingml/2006/table">
            <a:tbl>
              <a:tblPr firstRow="1" firstCol="1" bandRow="1">
                <a:tableStyleId>{C4B1156A-380E-4F78-BDF5-A606A8083BF9}</a:tableStyleId>
              </a:tblPr>
              <a:tblGrid>
                <a:gridCol w="1224136">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2232248">
                  <a:extLst>
                    <a:ext uri="{9D8B030D-6E8A-4147-A177-3AD203B41FA5}">
                      <a16:colId xmlns="" xmlns:a16="http://schemas.microsoft.com/office/drawing/2014/main" val="20002"/>
                    </a:ext>
                  </a:extLst>
                </a:gridCol>
                <a:gridCol w="2736304">
                  <a:extLst>
                    <a:ext uri="{9D8B030D-6E8A-4147-A177-3AD203B41FA5}">
                      <a16:colId xmlns="" xmlns:a16="http://schemas.microsoft.com/office/drawing/2014/main" val="20003"/>
                    </a:ext>
                  </a:extLst>
                </a:gridCol>
                <a:gridCol w="1512416">
                  <a:extLst>
                    <a:ext uri="{9D8B030D-6E8A-4147-A177-3AD203B41FA5}">
                      <a16:colId xmlns="" xmlns:a16="http://schemas.microsoft.com/office/drawing/2014/main" val="20004"/>
                    </a:ext>
                  </a:extLst>
                </a:gridCol>
              </a:tblGrid>
              <a:tr h="1526588">
                <a:tc rowSpan="4">
                  <a:txBody>
                    <a:bodyPr/>
                    <a:lstStyle/>
                    <a:p>
                      <a:pPr>
                        <a:lnSpc>
                          <a:spcPct val="115000"/>
                        </a:lnSpc>
                        <a:spcAft>
                          <a:spcPts val="0"/>
                        </a:spcAft>
                      </a:pPr>
                      <a:r>
                        <a:rPr lang="kk-KZ" sz="1300" dirty="0">
                          <a:effectLst/>
                          <a:latin typeface="Times New Roman" pitchFamily="18" charset="0"/>
                          <a:cs typeface="Times New Roman" pitchFamily="18" charset="0"/>
                        </a:rPr>
                        <a:t>Құрылымының деңгейіне немесе тіршілік ету көріністерінде жүретін процестердің кескінделуіне тәуелді биоырғақтарды жіктейді</a:t>
                      </a:r>
                      <a:endParaRPr lang="ru-RU" sz="130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300" b="1" dirty="0">
                          <a:solidFill>
                            <a:srgbClr val="C00000"/>
                          </a:solidFill>
                          <a:effectLst/>
                          <a:latin typeface="Times New Roman" pitchFamily="18" charset="0"/>
                          <a:cs typeface="Times New Roman" pitchFamily="18" charset="0"/>
                        </a:rPr>
                        <a:t>Субклеткалық, клеткалық және ұлпалық деңгейде</a:t>
                      </a:r>
                      <a:endParaRPr lang="ru-RU" sz="1300" b="1" dirty="0">
                        <a:solidFill>
                          <a:srgbClr val="C00000"/>
                        </a:solidFill>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300" b="0" dirty="0">
                          <a:effectLst/>
                          <a:latin typeface="Times New Roman" pitchFamily="18" charset="0"/>
                          <a:cs typeface="Times New Roman" pitchFamily="18" charset="0"/>
                        </a:rPr>
                        <a:t>молекулалар мен заттардың концентрациялық деңгейінің, энергия белсенділігі мен мембраналық процестердің тербелуінің ырғақты өзгеруі.</a:t>
                      </a:r>
                      <a:endParaRPr lang="ru-RU" sz="1300" b="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300" b="0" dirty="0">
                          <a:effectLst/>
                          <a:latin typeface="Times New Roman" pitchFamily="18" charset="0"/>
                          <a:cs typeface="Times New Roman" pitchFamily="18" charset="0"/>
                        </a:rPr>
                        <a:t>рН көрсеткіштерінде, иондар мен ферменттердің концентрациясында, электрлік және митотикалық белсенділікте, нейрондардың белсенділігінде, метаболизмде, қозғыштық пен өткізгіштікте, реттелуші процестерді қамтамасыз етуде көрініс алады</a:t>
                      </a:r>
                      <a:endParaRPr lang="ru-RU" sz="1300" b="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300" b="0" dirty="0">
                          <a:effectLst/>
                          <a:latin typeface="Times New Roman" pitchFamily="18" charset="0"/>
                          <a:cs typeface="Times New Roman" pitchFamily="18" charset="0"/>
                        </a:rPr>
                        <a:t>миограммада, электроэнцефалограммада, нейрондық разрядтарды өлшегенде байқауға болады</a:t>
                      </a:r>
                      <a:endParaRPr lang="ru-RU" sz="1300" b="0" dirty="0">
                        <a:effectLst/>
                        <a:latin typeface="Times New Roman" pitchFamily="18" charset="0"/>
                        <a:ea typeface="Calibri"/>
                        <a:cs typeface="Times New Roman" pitchFamily="18" charset="0"/>
                      </a:endParaRPr>
                    </a:p>
                  </a:txBody>
                  <a:tcPr marL="49196" marR="49196" marT="0" marB="0"/>
                </a:tc>
                <a:extLst>
                  <a:ext uri="{0D108BD9-81ED-4DB2-BD59-A6C34878D82A}">
                    <a16:rowId xmlns="" xmlns:a16="http://schemas.microsoft.com/office/drawing/2014/main" val="10000"/>
                  </a:ext>
                </a:extLst>
              </a:tr>
              <a:tr h="1398468">
                <a:tc vMerge="1">
                  <a:txBody>
                    <a:bodyPr/>
                    <a:lstStyle/>
                    <a:p>
                      <a:endParaRPr lang="ru-RU"/>
                    </a:p>
                  </a:txBody>
                  <a:tcPr/>
                </a:tc>
                <a:tc>
                  <a:txBody>
                    <a:bodyPr/>
                    <a:lstStyle/>
                    <a:p>
                      <a:pPr>
                        <a:lnSpc>
                          <a:spcPct val="115000"/>
                        </a:lnSpc>
                        <a:spcAft>
                          <a:spcPts val="0"/>
                        </a:spcAft>
                      </a:pPr>
                      <a:r>
                        <a:rPr lang="kk-KZ" sz="1300" b="1" dirty="0">
                          <a:solidFill>
                            <a:srgbClr val="C00000"/>
                          </a:solidFill>
                          <a:effectLst/>
                          <a:latin typeface="Times New Roman" pitchFamily="18" charset="0"/>
                          <a:cs typeface="Times New Roman" pitchFamily="18" charset="0"/>
                        </a:rPr>
                        <a:t>Орган деңгейінде</a:t>
                      </a:r>
                      <a:endParaRPr lang="ru-RU" sz="1300" b="1" dirty="0">
                        <a:solidFill>
                          <a:srgbClr val="C00000"/>
                        </a:solidFill>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300" dirty="0">
                          <a:effectLst/>
                          <a:latin typeface="Times New Roman" pitchFamily="18" charset="0"/>
                          <a:cs typeface="Times New Roman" pitchFamily="18" charset="0"/>
                        </a:rPr>
                        <a:t>қан ағысындағы, метаболизмдегі, гормондардың өнімдері мен алмасуындағы, нерв импульстарындағы тербелістер</a:t>
                      </a:r>
                      <a:endParaRPr lang="ru-RU" sz="130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300" dirty="0">
                          <a:effectLst/>
                          <a:latin typeface="Times New Roman" pitchFamily="18" charset="0"/>
                          <a:cs typeface="Times New Roman" pitchFamily="18" charset="0"/>
                        </a:rPr>
                        <a:t>оттегі қажеттілігінің, биологиялық сұйықтықтардағы электролиттер концентрациясынының, қан мен лимфадағы химиялық заттардың, рефлекторлық аймақтардағы тербелістердің вариацияларын жатқызуға болады</a:t>
                      </a:r>
                      <a:endParaRPr lang="ru-RU" sz="130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300" dirty="0">
                          <a:effectLst/>
                          <a:latin typeface="Times New Roman" pitchFamily="18" charset="0"/>
                          <a:cs typeface="Times New Roman" pitchFamily="18" charset="0"/>
                        </a:rPr>
                        <a:t>жүрек қызметінде, қан тамырларында, қанның формалық элементтерінде, қозғыштықта байқалады</a:t>
                      </a:r>
                      <a:endParaRPr lang="ru-RU" sz="1300" dirty="0">
                        <a:effectLst/>
                        <a:latin typeface="Times New Roman" pitchFamily="18" charset="0"/>
                        <a:ea typeface="Calibri"/>
                        <a:cs typeface="Times New Roman" pitchFamily="18" charset="0"/>
                      </a:endParaRPr>
                    </a:p>
                  </a:txBody>
                  <a:tcPr marL="49196" marR="49196" marT="0" marB="0"/>
                </a:tc>
                <a:extLst>
                  <a:ext uri="{0D108BD9-81ED-4DB2-BD59-A6C34878D82A}">
                    <a16:rowId xmlns="" xmlns:a16="http://schemas.microsoft.com/office/drawing/2014/main" val="10001"/>
                  </a:ext>
                </a:extLst>
              </a:tr>
              <a:tr h="1538315">
                <a:tc vMerge="1">
                  <a:txBody>
                    <a:bodyPr/>
                    <a:lstStyle/>
                    <a:p>
                      <a:endParaRPr lang="ru-RU"/>
                    </a:p>
                  </a:txBody>
                  <a:tcPr/>
                </a:tc>
                <a:tc>
                  <a:txBody>
                    <a:bodyPr/>
                    <a:lstStyle/>
                    <a:p>
                      <a:pPr>
                        <a:lnSpc>
                          <a:spcPct val="115000"/>
                        </a:lnSpc>
                        <a:spcAft>
                          <a:spcPts val="0"/>
                        </a:spcAft>
                      </a:pPr>
                      <a:r>
                        <a:rPr lang="kk-KZ" sz="1300" b="1" dirty="0">
                          <a:solidFill>
                            <a:srgbClr val="C00000"/>
                          </a:solidFill>
                          <a:effectLst/>
                          <a:latin typeface="Times New Roman" pitchFamily="18" charset="0"/>
                          <a:cs typeface="Times New Roman" pitchFamily="18" charset="0"/>
                        </a:rPr>
                        <a:t>Организмдік деңгейінде</a:t>
                      </a:r>
                      <a:endParaRPr lang="ru-RU" sz="1300" b="1" dirty="0">
                        <a:solidFill>
                          <a:srgbClr val="C00000"/>
                        </a:solidFill>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300" dirty="0">
                          <a:effectLst/>
                          <a:latin typeface="Times New Roman" pitchFamily="18" charset="0"/>
                          <a:cs typeface="Times New Roman" pitchFamily="18" charset="0"/>
                        </a:rPr>
                        <a:t>вегетативтік функциялардағы периодты тербелістерді, жүрек ырғағын, қан қысымын, несеп электролиттерін, перистальтика және бұлшық ет қызметтерін, ақпаратты қабылдау мен өңдеуді жатқызады</a:t>
                      </a:r>
                      <a:endParaRPr lang="ru-RU" sz="130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300" dirty="0">
                          <a:effectLst/>
                          <a:latin typeface="Times New Roman" pitchFamily="18" charset="0"/>
                          <a:cs typeface="Times New Roman" pitchFamily="18" charset="0"/>
                        </a:rPr>
                        <a:t>организмнің толық реттелуін қамтамасыз етеді</a:t>
                      </a:r>
                      <a:endParaRPr lang="ru-RU" sz="130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ru-RU" sz="1300" dirty="0">
                          <a:effectLst/>
                          <a:latin typeface="Times New Roman" pitchFamily="18" charset="0"/>
                          <a:cs typeface="Times New Roman" pitchFamily="18" charset="0"/>
                        </a:rPr>
                        <a:t> </a:t>
                      </a:r>
                      <a:endParaRPr lang="ru-RU" sz="1300" dirty="0">
                        <a:effectLst/>
                        <a:latin typeface="Times New Roman" pitchFamily="18" charset="0"/>
                        <a:ea typeface="Calibri"/>
                        <a:cs typeface="Times New Roman" pitchFamily="18" charset="0"/>
                      </a:endParaRPr>
                    </a:p>
                  </a:txBody>
                  <a:tcPr marL="49196" marR="49196" marT="0" marB="0"/>
                </a:tc>
                <a:extLst>
                  <a:ext uri="{0D108BD9-81ED-4DB2-BD59-A6C34878D82A}">
                    <a16:rowId xmlns="" xmlns:a16="http://schemas.microsoft.com/office/drawing/2014/main" val="10002"/>
                  </a:ext>
                </a:extLst>
              </a:tr>
              <a:tr h="1069168">
                <a:tc vMerge="1">
                  <a:txBody>
                    <a:bodyPr/>
                    <a:lstStyle/>
                    <a:p>
                      <a:endParaRPr lang="ru-RU"/>
                    </a:p>
                  </a:txBody>
                  <a:tcPr/>
                </a:tc>
                <a:tc>
                  <a:txBody>
                    <a:bodyPr/>
                    <a:lstStyle/>
                    <a:p>
                      <a:pPr>
                        <a:lnSpc>
                          <a:spcPct val="115000"/>
                        </a:lnSpc>
                        <a:spcAft>
                          <a:spcPts val="0"/>
                        </a:spcAft>
                      </a:pPr>
                      <a:r>
                        <a:rPr lang="kk-KZ" sz="1300" b="1" dirty="0">
                          <a:solidFill>
                            <a:srgbClr val="C00000"/>
                          </a:solidFill>
                          <a:effectLst/>
                          <a:latin typeface="Times New Roman" pitchFamily="18" charset="0"/>
                          <a:cs typeface="Times New Roman" pitchFamily="18" charset="0"/>
                        </a:rPr>
                        <a:t>Популяция деңгейінде</a:t>
                      </a:r>
                      <a:endParaRPr lang="ru-RU" sz="1300" b="1" dirty="0">
                        <a:solidFill>
                          <a:srgbClr val="C00000"/>
                        </a:solidFill>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kk-KZ" sz="1300" dirty="0">
                          <a:effectLst/>
                          <a:latin typeface="Times New Roman" pitchFamily="18" charset="0"/>
                          <a:cs typeface="Times New Roman" pitchFamily="18" charset="0"/>
                        </a:rPr>
                        <a:t>репродуктивті жүйелердің белсенділігі, мутагенез, табиғи сұрыпталу, эпидемиялар ырғақты өзгереді</a:t>
                      </a:r>
                      <a:endParaRPr lang="ru-RU" sz="130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ru-RU" sz="1300" dirty="0">
                          <a:effectLst/>
                          <a:latin typeface="Times New Roman" pitchFamily="18" charset="0"/>
                          <a:cs typeface="Times New Roman" pitchFamily="18" charset="0"/>
                        </a:rPr>
                        <a:t>популяция </a:t>
                      </a:r>
                      <a:r>
                        <a:rPr lang="ru-RU" sz="1300" dirty="0" err="1">
                          <a:effectLst/>
                          <a:latin typeface="Times New Roman" pitchFamily="18" charset="0"/>
                          <a:cs typeface="Times New Roman" pitchFamily="18" charset="0"/>
                        </a:rPr>
                        <a:t>құрылымы</a:t>
                      </a:r>
                      <a:r>
                        <a:rPr lang="ru-RU" sz="1300" dirty="0">
                          <a:effectLst/>
                          <a:latin typeface="Times New Roman" pitchFamily="18" charset="0"/>
                          <a:cs typeface="Times New Roman" pitchFamily="18" charset="0"/>
                        </a:rPr>
                        <a:t> мен </a:t>
                      </a:r>
                      <a:r>
                        <a:rPr lang="ru-RU" sz="1300" dirty="0" err="1">
                          <a:effectLst/>
                          <a:latin typeface="Times New Roman" pitchFamily="18" charset="0"/>
                          <a:cs typeface="Times New Roman" pitchFamily="18" charset="0"/>
                        </a:rPr>
                        <a:t>санын</a:t>
                      </a:r>
                      <a:r>
                        <a:rPr lang="ru-RU" sz="1300" dirty="0">
                          <a:effectLst/>
                          <a:latin typeface="Times New Roman" pitchFamily="18" charset="0"/>
                          <a:cs typeface="Times New Roman" pitchFamily="18" charset="0"/>
                        </a:rPr>
                        <a:t> </a:t>
                      </a:r>
                      <a:r>
                        <a:rPr lang="ru-RU" sz="1300" dirty="0" err="1">
                          <a:effectLst/>
                          <a:latin typeface="Times New Roman" pitchFamily="18" charset="0"/>
                          <a:cs typeface="Times New Roman" pitchFamily="18" charset="0"/>
                        </a:rPr>
                        <a:t>реттейді</a:t>
                      </a:r>
                      <a:endParaRPr lang="ru-RU" sz="1300" dirty="0">
                        <a:effectLst/>
                        <a:latin typeface="Times New Roman" pitchFamily="18" charset="0"/>
                        <a:ea typeface="Calibri"/>
                        <a:cs typeface="Times New Roman" pitchFamily="18" charset="0"/>
                      </a:endParaRPr>
                    </a:p>
                  </a:txBody>
                  <a:tcPr marL="49196" marR="49196" marT="0" marB="0"/>
                </a:tc>
                <a:tc>
                  <a:txBody>
                    <a:bodyPr/>
                    <a:lstStyle/>
                    <a:p>
                      <a:pPr>
                        <a:lnSpc>
                          <a:spcPct val="115000"/>
                        </a:lnSpc>
                        <a:spcAft>
                          <a:spcPts val="0"/>
                        </a:spcAft>
                      </a:pPr>
                      <a:r>
                        <a:rPr lang="ru-RU" sz="1300" dirty="0">
                          <a:effectLst/>
                          <a:latin typeface="Times New Roman" pitchFamily="18" charset="0"/>
                          <a:cs typeface="Times New Roman" pitchFamily="18" charset="0"/>
                        </a:rPr>
                        <a:t> </a:t>
                      </a:r>
                      <a:endParaRPr lang="ru-RU" sz="1300" dirty="0">
                        <a:effectLst/>
                        <a:latin typeface="Times New Roman" pitchFamily="18" charset="0"/>
                        <a:ea typeface="Calibri"/>
                        <a:cs typeface="Times New Roman" pitchFamily="18" charset="0"/>
                      </a:endParaRPr>
                    </a:p>
                  </a:txBody>
                  <a:tcPr marL="49196" marR="49196" marT="0" marB="0"/>
                </a:tc>
                <a:extLst>
                  <a:ext uri="{0D108BD9-81ED-4DB2-BD59-A6C34878D82A}">
                    <a16:rowId xmlns="" xmlns:a16="http://schemas.microsoft.com/office/drawing/2014/main" val="10003"/>
                  </a:ext>
                </a:extLst>
              </a:tr>
            </a:tbl>
          </a:graphicData>
        </a:graphic>
      </p:graphicFrame>
      <p:sp>
        <p:nvSpPr>
          <p:cNvPr id="15391" name="Номер слайда 3">
            <a:extLst>
              <a:ext uri="{FF2B5EF4-FFF2-40B4-BE49-F238E27FC236}">
                <a16:creationId xmlns="" xmlns:a16="http://schemas.microsoft.com/office/drawing/2014/main" id="{7364F8CC-2FF8-4B24-9DFA-EC24397C05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02A82D-48B5-4513-989F-368AD1D52C67}" type="slidenum">
              <a:rPr lang="ru-RU" altLang="ru-RU" sz="1200" smtClean="0">
                <a:solidFill>
                  <a:srgbClr val="898989"/>
                </a:solidFill>
                <a:latin typeface="Arial" panose="020B0604020202020204" pitchFamily="34" charset="0"/>
              </a:rPr>
              <a:pPr>
                <a:spcBef>
                  <a:spcPct val="0"/>
                </a:spcBef>
                <a:buFontTx/>
                <a:buNone/>
              </a:pPr>
              <a:t>18</a:t>
            </a:fld>
            <a:endParaRPr lang="ru-RU" altLang="ru-RU" sz="1200">
              <a:solidFill>
                <a:srgbClr val="898989"/>
              </a:solidFill>
              <a:latin typeface="Arial" panose="020B0604020202020204" pitchFamily="34" charset="0"/>
            </a:endParaRPr>
          </a:p>
        </p:txBody>
      </p:sp>
    </p:spTree>
    <p:extLst>
      <p:ext uri="{BB962C8B-B14F-4D97-AF65-F5344CB8AC3E}">
        <p14:creationId xmlns:p14="http://schemas.microsoft.com/office/powerpoint/2010/main" val="726258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a:extLst>
              <a:ext uri="{FF2B5EF4-FFF2-40B4-BE49-F238E27FC236}">
                <a16:creationId xmlns="" xmlns:a16="http://schemas.microsoft.com/office/drawing/2014/main" id="{0B61F88B-1037-4D0B-A975-75CCB02007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4D77A2-D4CC-4393-AB80-CED8D41602E7}" type="slidenum">
              <a:rPr lang="ru-RU" altLang="ru-RU" sz="1200" smtClean="0">
                <a:solidFill>
                  <a:srgbClr val="898989"/>
                </a:solidFill>
                <a:latin typeface="Arial" panose="020B0604020202020204" pitchFamily="34" charset="0"/>
              </a:rPr>
              <a:pPr>
                <a:spcBef>
                  <a:spcPct val="0"/>
                </a:spcBef>
                <a:buFontTx/>
                <a:buNone/>
              </a:pPr>
              <a:t>19</a:t>
            </a:fld>
            <a:endParaRPr lang="ru-RU" altLang="ru-RU" sz="1200">
              <a:solidFill>
                <a:srgbClr val="898989"/>
              </a:solidFill>
              <a:latin typeface="Arial" panose="020B0604020202020204" pitchFamily="34" charset="0"/>
            </a:endParaRPr>
          </a:p>
        </p:txBody>
      </p:sp>
      <p:sp>
        <p:nvSpPr>
          <p:cNvPr id="16387" name="TextBox 4">
            <a:extLst>
              <a:ext uri="{FF2B5EF4-FFF2-40B4-BE49-F238E27FC236}">
                <a16:creationId xmlns="" xmlns:a16="http://schemas.microsoft.com/office/drawing/2014/main" id="{3C2B3A8B-EF34-47A9-91B3-B0595E913926}"/>
              </a:ext>
            </a:extLst>
          </p:cNvPr>
          <p:cNvSpPr txBox="1">
            <a:spLocks noChangeArrowheads="1"/>
          </p:cNvSpPr>
          <p:nvPr/>
        </p:nvSpPr>
        <p:spPr bwMode="auto">
          <a:xfrm>
            <a:off x="179388" y="136525"/>
            <a:ext cx="87852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ru-RU" altLang="ru-RU" sz="2000">
                <a:solidFill>
                  <a:prstClr val="black"/>
                </a:solidFill>
                <a:latin typeface="Arial" panose="020B0604020202020204" pitchFamily="34" charset="0"/>
              </a:rPr>
              <a:t>Егер басқа функциялар секілді метаболизмнің тыныштығы мен белсенділігі, күшеюі мен тежелуі сыртқы ортаның – жарықтылығының, температурасының, дымқылдығының т.б. жағдайларының өзгеруіне тәуелді жүретін болса, онда мұндай </a:t>
            </a:r>
            <a:r>
              <a:rPr lang="ru-RU" altLang="ru-RU" sz="2000" b="1">
                <a:solidFill>
                  <a:srgbClr val="FF0000"/>
                </a:solidFill>
                <a:latin typeface="Arial" panose="020B0604020202020204" pitchFamily="34" charset="0"/>
              </a:rPr>
              <a:t>ырғақтарды экзогенді түріне </a:t>
            </a:r>
            <a:r>
              <a:rPr lang="ru-RU" altLang="ru-RU" sz="2000">
                <a:solidFill>
                  <a:prstClr val="black"/>
                </a:solidFill>
                <a:latin typeface="Arial" panose="020B0604020202020204" pitchFamily="34" charset="0"/>
              </a:rPr>
              <a:t>жатқызады. </a:t>
            </a:r>
          </a:p>
          <a:p>
            <a:pPr algn="just" eaLnBrk="0" fontAlgn="base" hangingPunct="0">
              <a:spcBef>
                <a:spcPct val="0"/>
              </a:spcBef>
              <a:spcAft>
                <a:spcPct val="0"/>
              </a:spcAft>
              <a:buFontTx/>
              <a:buNone/>
            </a:pPr>
            <a:r>
              <a:rPr lang="ru-RU" altLang="ru-RU" sz="2000">
                <a:solidFill>
                  <a:prstClr val="black"/>
                </a:solidFill>
                <a:latin typeface="Arial" panose="020B0604020202020204" pitchFamily="34" charset="0"/>
              </a:rPr>
              <a:t>Периодтық процестің тұрақты температурасында, үздіксіз қараңғы немесе үздіксіз жарық фазасында тәуліктің немесе маусымның белгілі бір уақытында ырғақтылық сақталып жүрсе, яғни тұрақты сыртқы жағдайларда ағзаның өзінен тіркелетін </a:t>
            </a:r>
            <a:r>
              <a:rPr lang="ru-RU" altLang="ru-RU" sz="2000" b="1">
                <a:solidFill>
                  <a:srgbClr val="FF0000"/>
                </a:solidFill>
                <a:latin typeface="Arial" panose="020B0604020202020204" pitchFamily="34" charset="0"/>
              </a:rPr>
              <a:t>ырғақтар - эндогенді түрі </a:t>
            </a:r>
            <a:r>
              <a:rPr lang="ru-RU" altLang="ru-RU" sz="2000">
                <a:solidFill>
                  <a:prstClr val="black"/>
                </a:solidFill>
                <a:latin typeface="Arial" panose="020B0604020202020204" pitchFamily="34" charset="0"/>
              </a:rPr>
              <a:t>болып табылады. </a:t>
            </a:r>
          </a:p>
          <a:p>
            <a:pPr algn="just" eaLnBrk="0" fontAlgn="base" hangingPunct="0">
              <a:spcBef>
                <a:spcPct val="0"/>
              </a:spcBef>
              <a:spcAft>
                <a:spcPct val="0"/>
              </a:spcAft>
              <a:buFontTx/>
              <a:buNone/>
            </a:pPr>
            <a:r>
              <a:rPr lang="ru-RU" altLang="ru-RU" sz="2000">
                <a:solidFill>
                  <a:prstClr val="black"/>
                </a:solidFill>
                <a:latin typeface="Arial" panose="020B0604020202020204" pitchFamily="34" charset="0"/>
              </a:rPr>
              <a:t>Секундтағы бірнеше циклдерден жыл аралығындағы және одан астам мезгілдегі циклдерге дейінгі жиілігімен сипатталатын эндогенді ырғақтар нерв импульстарында, сұйықтарды шығаруда, тыныс алуда, қан қысымында, ой еңбегінде, ұйқы кезінде т.б жағдайларда көрініс береді. </a:t>
            </a:r>
          </a:p>
          <a:p>
            <a:pPr algn="just" eaLnBrk="0" fontAlgn="base" hangingPunct="0">
              <a:spcBef>
                <a:spcPct val="0"/>
              </a:spcBef>
              <a:spcAft>
                <a:spcPct val="0"/>
              </a:spcAft>
              <a:buFontTx/>
              <a:buNone/>
            </a:pPr>
            <a:r>
              <a:rPr lang="ru-RU" altLang="ru-RU" sz="2000">
                <a:solidFill>
                  <a:prstClr val="black"/>
                </a:solidFill>
                <a:latin typeface="Arial" panose="020B0604020202020204" pitchFamily="34" charset="0"/>
              </a:rPr>
              <a:t>Егер эндогенді табиғаттың тәуліктік биоырғағы болса, онда тұрақты сыртқы жағдайда бұл период 24 сағаттан біршама жоғары немесе төмен келеді, оны циркадианды – тәулікке жақын деп есептейді. Өсімдіктерде оның периоды 23-28 сағатқа, жануарларда – 23-25 сағатқа сәйкес келеді </a:t>
            </a:r>
          </a:p>
        </p:txBody>
      </p:sp>
    </p:spTree>
    <p:extLst>
      <p:ext uri="{BB962C8B-B14F-4D97-AF65-F5344CB8AC3E}">
        <p14:creationId xmlns:p14="http://schemas.microsoft.com/office/powerpoint/2010/main" val="180907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7200" dirty="0" smtClean="0">
                <a:latin typeface="Times New Roman" pitchFamily="18" charset="0"/>
                <a:cs typeface="Times New Roman" pitchFamily="18" charset="0"/>
              </a:rPr>
              <a:t>жоспар</a:t>
            </a:r>
            <a:endParaRPr lang="ru-RU" sz="7200"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I</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.Кіріспе. </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II</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.Негізгі бөлім.</a:t>
            </a:r>
          </a:p>
          <a:p>
            <a:pPr lvl="0">
              <a:buFont typeface="Wingdings" pitchFamily="2" charset="2"/>
              <a:buChar char="Ø"/>
            </a:pPr>
            <a:r>
              <a:rPr lang="ru-RU" sz="2400" dirty="0" err="1" smtClean="0">
                <a:latin typeface="Times New Roman" pitchFamily="18" charset="0"/>
                <a:cs typeface="Times New Roman" pitchFamily="18" charset="0"/>
              </a:rPr>
              <a:t>Биоритмдер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классификациясы</a:t>
            </a:r>
            <a:r>
              <a:rPr lang="ru-RU" sz="2400" dirty="0" smtClean="0">
                <a:latin typeface="Times New Roman" pitchFamily="18" charset="0"/>
                <a:cs typeface="Times New Roman" pitchFamily="18" charset="0"/>
              </a:rPr>
              <a:t>.</a:t>
            </a:r>
          </a:p>
          <a:p>
            <a:pPr lvl="0">
              <a:buFont typeface="Wingdings" pitchFamily="2" charset="2"/>
              <a:buChar char="Ø"/>
            </a:pPr>
            <a:r>
              <a:rPr lang="kk-KZ" sz="2400" dirty="0" smtClean="0">
                <a:solidFill>
                  <a:srgbClr val="1D1D1D"/>
                </a:solidFill>
                <a:latin typeface="Times New Roman" pitchFamily="18" charset="0"/>
                <a:ea typeface="Times New Roman" pitchFamily="18" charset="0"/>
                <a:cs typeface="Times New Roman" pitchFamily="18" charset="0"/>
              </a:rPr>
              <a:t>Тәуліктік ырғақтар.</a:t>
            </a:r>
            <a:endParaRPr lang="ru-RU" sz="2400" dirty="0" smtClean="0">
              <a:solidFill>
                <a:srgbClr val="1D1D1D"/>
              </a:solidFill>
              <a:latin typeface="Times New Roman" pitchFamily="18" charset="0"/>
              <a:ea typeface="Times New Roman" pitchFamily="18" charset="0"/>
              <a:cs typeface="Times New Roman" pitchFamily="18" charset="0"/>
            </a:endParaRPr>
          </a:p>
          <a:p>
            <a:pPr>
              <a:buFont typeface="Wingdings" pitchFamily="2" charset="2"/>
              <a:buChar char="Ø"/>
            </a:pPr>
            <a:r>
              <a:rPr lang="kk-KZ" sz="2400" dirty="0" smtClean="0">
                <a:latin typeface="Times New Roman" pitchFamily="18" charset="0"/>
                <a:cs typeface="Times New Roman" pitchFamily="18" charset="0"/>
              </a:rPr>
              <a:t> Әлеуметтік </a:t>
            </a:r>
            <a:r>
              <a:rPr lang="kk-KZ" sz="2400" dirty="0" smtClean="0">
                <a:solidFill>
                  <a:srgbClr val="1D1D1D"/>
                </a:solidFill>
                <a:latin typeface="Times New Roman" pitchFamily="18" charset="0"/>
                <a:ea typeface="Times New Roman" pitchFamily="18" charset="0"/>
                <a:cs typeface="Times New Roman" pitchFamily="18" charset="0"/>
              </a:rPr>
              <a:t>ырғақтар</a:t>
            </a:r>
            <a:r>
              <a:rPr lang="kk-KZ" sz="2400" dirty="0" smtClean="0">
                <a:latin typeface="Times New Roman" pitchFamily="18" charset="0"/>
                <a:cs typeface="Times New Roman" pitchFamily="18" charset="0"/>
              </a:rPr>
              <a:t>.</a:t>
            </a:r>
          </a:p>
          <a:p>
            <a:pPr>
              <a:buFont typeface="Wingdings" pitchFamily="2" charset="2"/>
              <a:buChar char="Ø"/>
            </a:pPr>
            <a:r>
              <a:rPr lang="kk-KZ" sz="2400" dirty="0" smtClean="0">
                <a:latin typeface="Times New Roman" pitchFamily="18" charset="0"/>
                <a:cs typeface="Times New Roman" pitchFamily="18" charset="0"/>
              </a:rPr>
              <a:t>Маусымдық </a:t>
            </a:r>
            <a:r>
              <a:rPr lang="kk-KZ" sz="2400" dirty="0" smtClean="0">
                <a:solidFill>
                  <a:srgbClr val="1D1D1D"/>
                </a:solidFill>
                <a:latin typeface="Times New Roman" pitchFamily="18" charset="0"/>
                <a:ea typeface="Times New Roman" pitchFamily="18" charset="0"/>
                <a:cs typeface="Times New Roman" pitchFamily="18" charset="0"/>
              </a:rPr>
              <a:t>ырғақтар.</a:t>
            </a:r>
            <a:endParaRPr lang="kk-KZ"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Пайдаланылған әдебиет.</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III</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.Қорытынды.</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 xmlns:a16="http://schemas.microsoft.com/office/drawing/2014/main" id="{87ACBCD0-6A09-4286-8960-21FA4E340EC9}"/>
              </a:ext>
            </a:extLst>
          </p:cNvPr>
          <p:cNvGraphicFramePr>
            <a:graphicFrameLocks noGrp="1"/>
          </p:cNvGraphicFramePr>
          <p:nvPr>
            <p:ph idx="1"/>
            <p:extLst/>
          </p:nvPr>
        </p:nvGraphicFramePr>
        <p:xfrm>
          <a:off x="179388" y="188913"/>
          <a:ext cx="8712200" cy="6572250"/>
        </p:xfrm>
        <a:graphic>
          <a:graphicData uri="http://schemas.openxmlformats.org/drawingml/2006/table">
            <a:tbl>
              <a:tblPr firstRow="1" firstCol="1" bandRow="1">
                <a:tableStyleId>{8A107856-5554-42FB-B03E-39F5DBC370BA}</a:tableStyleId>
              </a:tblPr>
              <a:tblGrid>
                <a:gridCol w="1152026">
                  <a:extLst>
                    <a:ext uri="{9D8B030D-6E8A-4147-A177-3AD203B41FA5}">
                      <a16:colId xmlns="" xmlns:a16="http://schemas.microsoft.com/office/drawing/2014/main" val="20000"/>
                    </a:ext>
                  </a:extLst>
                </a:gridCol>
                <a:gridCol w="1008338">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gridCol w="2520280">
                  <a:extLst>
                    <a:ext uri="{9D8B030D-6E8A-4147-A177-3AD203B41FA5}">
                      <a16:colId xmlns="" xmlns:a16="http://schemas.microsoft.com/office/drawing/2014/main" val="20003"/>
                    </a:ext>
                  </a:extLst>
                </a:gridCol>
                <a:gridCol w="2735412">
                  <a:extLst>
                    <a:ext uri="{9D8B030D-6E8A-4147-A177-3AD203B41FA5}">
                      <a16:colId xmlns="" xmlns:a16="http://schemas.microsoft.com/office/drawing/2014/main" val="20004"/>
                    </a:ext>
                  </a:extLst>
                </a:gridCol>
              </a:tblGrid>
              <a:tr h="2592440">
                <a:tc>
                  <a:txBody>
                    <a:bodyPr/>
                    <a:lstStyle/>
                    <a:p>
                      <a:pPr>
                        <a:lnSpc>
                          <a:spcPct val="115000"/>
                        </a:lnSpc>
                        <a:spcAft>
                          <a:spcPts val="0"/>
                        </a:spcAft>
                      </a:pPr>
                      <a:r>
                        <a:rPr lang="ru-RU" sz="1500" b="0" dirty="0" err="1">
                          <a:effectLst/>
                          <a:latin typeface="Times New Roman" pitchFamily="18" charset="0"/>
                          <a:cs typeface="Times New Roman" pitchFamily="18" charset="0"/>
                        </a:rPr>
                        <a:t>Сыртқы</a:t>
                      </a:r>
                      <a:r>
                        <a:rPr lang="ru-RU" sz="1500" b="0" dirty="0">
                          <a:effectLst/>
                          <a:latin typeface="Times New Roman" pitchFamily="18" charset="0"/>
                          <a:cs typeface="Times New Roman" pitchFamily="18" charset="0"/>
                        </a:rPr>
                        <a:t> орта </a:t>
                      </a:r>
                      <a:r>
                        <a:rPr lang="ru-RU" sz="1500" b="0" dirty="0" err="1">
                          <a:effectLst/>
                          <a:latin typeface="Times New Roman" pitchFamily="18" charset="0"/>
                          <a:cs typeface="Times New Roman" pitchFamily="18" charset="0"/>
                        </a:rPr>
                        <a:t>жағдайына</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тәуелді</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жүретін</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биологиялық</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ырғақтар</a:t>
                      </a:r>
                      <a:endParaRPr lang="ru-RU" sz="1500" b="0" dirty="0">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en-US" sz="1500" b="0" dirty="0" err="1">
                          <a:solidFill>
                            <a:srgbClr val="C00000"/>
                          </a:solidFill>
                          <a:effectLst/>
                          <a:latin typeface="Times New Roman" pitchFamily="18" charset="0"/>
                          <a:cs typeface="Times New Roman" pitchFamily="18" charset="0"/>
                        </a:rPr>
                        <a:t>экзогенді</a:t>
                      </a:r>
                      <a:endParaRPr lang="ru-RU" sz="1500" b="0" dirty="0">
                        <a:solidFill>
                          <a:srgbClr val="C00000"/>
                        </a:solidFill>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ru-RU" sz="1500" b="0" dirty="0" err="1">
                          <a:effectLst/>
                          <a:latin typeface="Times New Roman" pitchFamily="18" charset="0"/>
                          <a:cs typeface="Times New Roman" pitchFamily="18" charset="0"/>
                        </a:rPr>
                        <a:t>Сыртқы</a:t>
                      </a:r>
                      <a:r>
                        <a:rPr lang="ru-RU" sz="1500" b="0" dirty="0">
                          <a:effectLst/>
                          <a:latin typeface="Times New Roman" pitchFamily="18" charset="0"/>
                          <a:cs typeface="Times New Roman" pitchFamily="18" charset="0"/>
                        </a:rPr>
                        <a:t> орта </a:t>
                      </a:r>
                      <a:r>
                        <a:rPr lang="ru-RU" sz="1500" b="0" dirty="0" err="1">
                          <a:effectLst/>
                          <a:latin typeface="Times New Roman" pitchFamily="18" charset="0"/>
                          <a:cs typeface="Times New Roman" pitchFamily="18" charset="0"/>
                        </a:rPr>
                        <a:t>жағдайына</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тәуелді</a:t>
                      </a:r>
                      <a:r>
                        <a:rPr lang="ru-RU" sz="1500" b="0" dirty="0">
                          <a:effectLst/>
                          <a:latin typeface="Times New Roman" pitchFamily="18" charset="0"/>
                          <a:cs typeface="Times New Roman" pitchFamily="18" charset="0"/>
                        </a:rPr>
                        <a:t> </a:t>
                      </a:r>
                      <a:endParaRPr lang="ru-RU" sz="1500" b="0" dirty="0">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ru-RU" sz="1500" b="0" dirty="0" err="1">
                          <a:effectLst/>
                          <a:latin typeface="Times New Roman" pitchFamily="18" charset="0"/>
                          <a:cs typeface="Times New Roman" pitchFamily="18" charset="0"/>
                        </a:rPr>
                        <a:t>Егер</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басқа</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функциялар</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секілді</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метаболизмнің</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тыныштығы</a:t>
                      </a:r>
                      <a:r>
                        <a:rPr lang="ru-RU" sz="1500" b="0" dirty="0">
                          <a:effectLst/>
                          <a:latin typeface="Times New Roman" pitchFamily="18" charset="0"/>
                          <a:cs typeface="Times New Roman" pitchFamily="18" charset="0"/>
                        </a:rPr>
                        <a:t> мен </a:t>
                      </a:r>
                      <a:r>
                        <a:rPr lang="ru-RU" sz="1500" b="0" dirty="0" err="1">
                          <a:effectLst/>
                          <a:latin typeface="Times New Roman" pitchFamily="18" charset="0"/>
                          <a:cs typeface="Times New Roman" pitchFamily="18" charset="0"/>
                        </a:rPr>
                        <a:t>белсенділігі</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күшеюі</a:t>
                      </a:r>
                      <a:r>
                        <a:rPr lang="ru-RU" sz="1500" b="0" dirty="0">
                          <a:effectLst/>
                          <a:latin typeface="Times New Roman" pitchFamily="18" charset="0"/>
                          <a:cs typeface="Times New Roman" pitchFamily="18" charset="0"/>
                        </a:rPr>
                        <a:t> мен </a:t>
                      </a:r>
                      <a:r>
                        <a:rPr lang="ru-RU" sz="1500" b="0" dirty="0" err="1">
                          <a:effectLst/>
                          <a:latin typeface="Times New Roman" pitchFamily="18" charset="0"/>
                          <a:cs typeface="Times New Roman" pitchFamily="18" charset="0"/>
                        </a:rPr>
                        <a:t>тежелуі</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сыртқы</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ортаның</a:t>
                      </a:r>
                      <a:r>
                        <a:rPr lang="ru-RU" sz="1500" b="0" dirty="0">
                          <a:effectLst/>
                          <a:latin typeface="Times New Roman" pitchFamily="18" charset="0"/>
                          <a:cs typeface="Times New Roman" pitchFamily="18" charset="0"/>
                        </a:rPr>
                        <a:t> – </a:t>
                      </a:r>
                      <a:r>
                        <a:rPr lang="ru-RU" sz="1500" b="0" dirty="0" err="1">
                          <a:effectLst/>
                          <a:latin typeface="Times New Roman" pitchFamily="18" charset="0"/>
                          <a:cs typeface="Times New Roman" pitchFamily="18" charset="0"/>
                        </a:rPr>
                        <a:t>жарықтылығының</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температурасының</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дымқылдығының</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т.б</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жағдайларының</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өзгеруіне</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тәуелді</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жүретін</a:t>
                      </a:r>
                      <a:r>
                        <a:rPr lang="ru-RU" sz="1500" b="0" dirty="0">
                          <a:effectLst/>
                          <a:latin typeface="Times New Roman" pitchFamily="18" charset="0"/>
                          <a:cs typeface="Times New Roman" pitchFamily="18" charset="0"/>
                        </a:rPr>
                        <a:t> </a:t>
                      </a:r>
                      <a:r>
                        <a:rPr lang="ru-RU" sz="1500" b="0" dirty="0" err="1">
                          <a:effectLst/>
                          <a:latin typeface="Times New Roman" pitchFamily="18" charset="0"/>
                          <a:cs typeface="Times New Roman" pitchFamily="18" charset="0"/>
                        </a:rPr>
                        <a:t>болса</a:t>
                      </a:r>
                      <a:endParaRPr lang="ru-RU" sz="1500" b="0" dirty="0">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ru-RU" sz="1500">
                          <a:effectLst/>
                          <a:latin typeface="Times New Roman" pitchFamily="18" charset="0"/>
                          <a:cs typeface="Times New Roman" pitchFamily="18" charset="0"/>
                        </a:rPr>
                        <a:t> </a:t>
                      </a:r>
                      <a:endParaRPr lang="ru-RU" sz="1500">
                        <a:effectLst/>
                        <a:latin typeface="Times New Roman" pitchFamily="18" charset="0"/>
                        <a:ea typeface="Calibri"/>
                        <a:cs typeface="Times New Roman" pitchFamily="18" charset="0"/>
                      </a:endParaRPr>
                    </a:p>
                  </a:txBody>
                  <a:tcPr marL="68574" marR="68574" marT="0" marB="0"/>
                </a:tc>
                <a:extLst>
                  <a:ext uri="{0D108BD9-81ED-4DB2-BD59-A6C34878D82A}">
                    <a16:rowId xmlns="" xmlns:a16="http://schemas.microsoft.com/office/drawing/2014/main" val="10000"/>
                  </a:ext>
                </a:extLst>
              </a:tr>
              <a:tr h="3435297">
                <a:tc>
                  <a:txBody>
                    <a:bodyPr/>
                    <a:lstStyle/>
                    <a:p>
                      <a:pPr>
                        <a:lnSpc>
                          <a:spcPct val="115000"/>
                        </a:lnSpc>
                        <a:spcAft>
                          <a:spcPts val="0"/>
                        </a:spcAft>
                      </a:pPr>
                      <a:r>
                        <a:rPr lang="ru-RU" sz="1500">
                          <a:effectLst/>
                          <a:latin typeface="Times New Roman" pitchFamily="18" charset="0"/>
                          <a:cs typeface="Times New Roman" pitchFamily="18" charset="0"/>
                        </a:rPr>
                        <a:t> </a:t>
                      </a:r>
                      <a:endParaRPr lang="ru-RU" sz="1500">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en-US" sz="1500" dirty="0" err="1">
                          <a:solidFill>
                            <a:srgbClr val="C00000"/>
                          </a:solidFill>
                          <a:effectLst/>
                          <a:latin typeface="Times New Roman" pitchFamily="18" charset="0"/>
                          <a:cs typeface="Times New Roman" pitchFamily="18" charset="0"/>
                        </a:rPr>
                        <a:t>эндогенді</a:t>
                      </a:r>
                      <a:endParaRPr lang="ru-RU" sz="1500" dirty="0">
                        <a:solidFill>
                          <a:srgbClr val="C00000"/>
                        </a:solidFill>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ru-RU" sz="1500" dirty="0" err="1">
                          <a:effectLst/>
                          <a:latin typeface="Times New Roman" pitchFamily="18" charset="0"/>
                          <a:cs typeface="Times New Roman" pitchFamily="18" charset="0"/>
                        </a:rPr>
                        <a:t>Тұрақты</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сыртқы</a:t>
                      </a:r>
                      <a:r>
                        <a:rPr lang="en-US" sz="1500" dirty="0">
                          <a:effectLst/>
                          <a:latin typeface="Times New Roman" pitchFamily="18" charset="0"/>
                          <a:cs typeface="Times New Roman" pitchFamily="18" charset="0"/>
                        </a:rPr>
                        <a:t> </a:t>
                      </a:r>
                      <a:r>
                        <a:rPr lang="en-US" sz="1500" dirty="0" err="1">
                          <a:effectLst/>
                          <a:latin typeface="Times New Roman" pitchFamily="18" charset="0"/>
                          <a:cs typeface="Times New Roman" pitchFamily="18" charset="0"/>
                        </a:rPr>
                        <a:t>жағдай</a:t>
                      </a:r>
                      <a:r>
                        <a:rPr lang="ru-RU" sz="1500" dirty="0" err="1">
                          <a:effectLst/>
                          <a:latin typeface="Times New Roman" pitchFamily="18" charset="0"/>
                          <a:cs typeface="Times New Roman" pitchFamily="18" charset="0"/>
                        </a:rPr>
                        <a:t>лар</a:t>
                      </a:r>
                      <a:r>
                        <a:rPr lang="en-US" sz="1500" dirty="0" err="1">
                          <a:effectLst/>
                          <a:latin typeface="Times New Roman" pitchFamily="18" charset="0"/>
                          <a:cs typeface="Times New Roman" pitchFamily="18" charset="0"/>
                        </a:rPr>
                        <a:t>да</a:t>
                      </a:r>
                      <a:endParaRPr lang="ru-RU" sz="1500" dirty="0">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ru-RU" sz="1500" dirty="0" err="1">
                          <a:effectLst/>
                          <a:latin typeface="Times New Roman" pitchFamily="18" charset="0"/>
                          <a:cs typeface="Times New Roman" pitchFamily="18" charset="0"/>
                        </a:rPr>
                        <a:t>Периодтық</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процестің</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тұрақты</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температурасында</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үздіксіз</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қараңғы</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немесе</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үздіксіз</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жарық</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фазасында</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тәуліктің</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немесе</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маусымның</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белгілі</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бір</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уақытында</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ырғақтылық</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сақталып</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жүрсе</a:t>
                      </a:r>
                      <a:endParaRPr lang="ru-RU" sz="1500" dirty="0">
                        <a:effectLst/>
                        <a:latin typeface="Times New Roman" pitchFamily="18" charset="0"/>
                        <a:ea typeface="Calibri"/>
                        <a:cs typeface="Times New Roman" pitchFamily="18" charset="0"/>
                      </a:endParaRPr>
                    </a:p>
                  </a:txBody>
                  <a:tcPr marL="68574" marR="68574" marT="0" marB="0"/>
                </a:tc>
                <a:tc>
                  <a:txBody>
                    <a:bodyPr/>
                    <a:lstStyle/>
                    <a:p>
                      <a:pPr>
                        <a:lnSpc>
                          <a:spcPct val="115000"/>
                        </a:lnSpc>
                        <a:spcAft>
                          <a:spcPts val="0"/>
                        </a:spcAft>
                      </a:pPr>
                      <a:r>
                        <a:rPr lang="ru-RU" sz="1500" dirty="0" err="1">
                          <a:effectLst/>
                          <a:latin typeface="Times New Roman" pitchFamily="18" charset="0"/>
                          <a:cs typeface="Times New Roman" pitchFamily="18" charset="0"/>
                        </a:rPr>
                        <a:t>функциональды</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және</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барлық</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бейімделуші</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ырғақты</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тербелістерді</a:t>
                      </a:r>
                      <a:r>
                        <a:rPr lang="ru-RU" sz="1500" dirty="0">
                          <a:effectLst/>
                          <a:latin typeface="Times New Roman" pitchFamily="18" charset="0"/>
                          <a:cs typeface="Times New Roman" pitchFamily="18" charset="0"/>
                        </a:rPr>
                        <a:t> </a:t>
                      </a:r>
                      <a:r>
                        <a:rPr lang="ru-RU" sz="1500" dirty="0" err="1">
                          <a:effectLst/>
                          <a:latin typeface="Times New Roman" pitchFamily="18" charset="0"/>
                          <a:cs typeface="Times New Roman" pitchFamily="18" charset="0"/>
                        </a:rPr>
                        <a:t>топтастырады</a:t>
                      </a:r>
                      <a:r>
                        <a:rPr lang="kk-KZ" sz="1500" dirty="0">
                          <a:effectLst/>
                          <a:latin typeface="Times New Roman" pitchFamily="18" charset="0"/>
                          <a:cs typeface="Times New Roman" pitchFamily="18" charset="0"/>
                        </a:rPr>
                        <a:t>. Секундтағы бірнеше циклдардан жыл аралығындағы және одан астам мезгілдегі циклдерге дейінгі жиілігімен сипатталатын эндогенді ырғақтар нерв импульстарында, сұйықтарды шығаруда, тыныс алуда, қан қысымында, ой еңбегінде, ұйқы кезінде т.б жағдайларда көрініс береді. </a:t>
                      </a:r>
                      <a:endParaRPr lang="ru-RU" sz="1500" dirty="0">
                        <a:effectLst/>
                        <a:latin typeface="Times New Roman" pitchFamily="18" charset="0"/>
                        <a:cs typeface="Times New Roman" pitchFamily="18" charset="0"/>
                      </a:endParaRPr>
                    </a:p>
                    <a:p>
                      <a:pPr>
                        <a:lnSpc>
                          <a:spcPct val="115000"/>
                        </a:lnSpc>
                        <a:spcAft>
                          <a:spcPts val="0"/>
                        </a:spcAft>
                      </a:pPr>
                      <a:r>
                        <a:rPr lang="kk-KZ" sz="1500" dirty="0">
                          <a:effectLst/>
                          <a:latin typeface="Times New Roman" pitchFamily="18" charset="0"/>
                          <a:cs typeface="Times New Roman" pitchFamily="18" charset="0"/>
                        </a:rPr>
                        <a:t> </a:t>
                      </a:r>
                      <a:endParaRPr lang="ru-RU" sz="1500" dirty="0">
                        <a:effectLst/>
                        <a:latin typeface="Times New Roman" pitchFamily="18" charset="0"/>
                        <a:ea typeface="Calibri"/>
                        <a:cs typeface="Times New Roman" pitchFamily="18" charset="0"/>
                      </a:endParaRPr>
                    </a:p>
                  </a:txBody>
                  <a:tcPr marL="68574" marR="68574" marT="0" marB="0"/>
                </a:tc>
                <a:extLst>
                  <a:ext uri="{0D108BD9-81ED-4DB2-BD59-A6C34878D82A}">
                    <a16:rowId xmlns="" xmlns:a16="http://schemas.microsoft.com/office/drawing/2014/main" val="10001"/>
                  </a:ext>
                </a:extLst>
              </a:tr>
            </a:tbl>
          </a:graphicData>
        </a:graphic>
      </p:graphicFrame>
      <p:sp>
        <p:nvSpPr>
          <p:cNvPr id="17430" name="Номер слайда 3">
            <a:extLst>
              <a:ext uri="{FF2B5EF4-FFF2-40B4-BE49-F238E27FC236}">
                <a16:creationId xmlns="" xmlns:a16="http://schemas.microsoft.com/office/drawing/2014/main" id="{86C09856-0485-4E9C-955C-2C69086335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B58384-FECD-45DA-A705-7C631C9E0786}" type="slidenum">
              <a:rPr lang="ru-RU" altLang="ru-RU" sz="1200" smtClean="0">
                <a:solidFill>
                  <a:srgbClr val="898989"/>
                </a:solidFill>
                <a:latin typeface="Arial" panose="020B0604020202020204" pitchFamily="34" charset="0"/>
              </a:rPr>
              <a:pPr>
                <a:spcBef>
                  <a:spcPct val="0"/>
                </a:spcBef>
                <a:buFontTx/>
                <a:buNone/>
              </a:pPr>
              <a:t>20</a:t>
            </a:fld>
            <a:endParaRPr lang="ru-RU" altLang="ru-RU" sz="1200">
              <a:solidFill>
                <a:srgbClr val="898989"/>
              </a:solidFill>
              <a:latin typeface="Arial" panose="020B0604020202020204" pitchFamily="34" charset="0"/>
            </a:endParaRPr>
          </a:p>
        </p:txBody>
      </p:sp>
    </p:spTree>
    <p:extLst>
      <p:ext uri="{BB962C8B-B14F-4D97-AF65-F5344CB8AC3E}">
        <p14:creationId xmlns:p14="http://schemas.microsoft.com/office/powerpoint/2010/main" val="112715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3">
            <a:extLst>
              <a:ext uri="{FF2B5EF4-FFF2-40B4-BE49-F238E27FC236}">
                <a16:creationId xmlns="" xmlns:a16="http://schemas.microsoft.com/office/drawing/2014/main" id="{1BA35439-AB01-4F20-B5B0-850A45C5350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A6BC96-3AE2-4D13-81B8-395EE0B5632B}" type="slidenum">
              <a:rPr lang="ru-RU" altLang="ru-RU" sz="1200" smtClean="0">
                <a:solidFill>
                  <a:srgbClr val="898989"/>
                </a:solidFill>
                <a:latin typeface="Arial" panose="020B0604020202020204" pitchFamily="34" charset="0"/>
              </a:rPr>
              <a:pPr>
                <a:spcBef>
                  <a:spcPct val="0"/>
                </a:spcBef>
                <a:buFontTx/>
                <a:buNone/>
              </a:pPr>
              <a:t>21</a:t>
            </a:fld>
            <a:endParaRPr lang="ru-RU" altLang="ru-RU" sz="1200">
              <a:solidFill>
                <a:srgbClr val="898989"/>
              </a:solidFill>
              <a:latin typeface="Arial" panose="020B0604020202020204" pitchFamily="34" charset="0"/>
            </a:endParaRPr>
          </a:p>
        </p:txBody>
      </p:sp>
      <p:sp>
        <p:nvSpPr>
          <p:cNvPr id="18435" name="TextBox 4">
            <a:extLst>
              <a:ext uri="{FF2B5EF4-FFF2-40B4-BE49-F238E27FC236}">
                <a16:creationId xmlns="" xmlns:a16="http://schemas.microsoft.com/office/drawing/2014/main" id="{AF673772-DE57-427F-9D45-F319FC60F18F}"/>
              </a:ext>
            </a:extLst>
          </p:cNvPr>
          <p:cNvSpPr txBox="1">
            <a:spLocks noChangeArrowheads="1"/>
          </p:cNvSpPr>
          <p:nvPr/>
        </p:nvSpPr>
        <p:spPr bwMode="auto">
          <a:xfrm>
            <a:off x="250825" y="404813"/>
            <a:ext cx="86423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8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ru-RU" altLang="ru-RU" sz="2400" b="1">
                <a:solidFill>
                  <a:srgbClr val="FF0000"/>
                </a:solidFill>
                <a:latin typeface="Arial" panose="020B0604020202020204" pitchFamily="34" charset="0"/>
              </a:rPr>
              <a:t>Сыртқы ортаның факторы </a:t>
            </a:r>
            <a:r>
              <a:rPr lang="ru-RU" altLang="ru-RU" sz="2400">
                <a:solidFill>
                  <a:prstClr val="black"/>
                </a:solidFill>
                <a:latin typeface="Arial" panose="020B0604020202020204" pitchFamily="34" charset="0"/>
              </a:rPr>
              <a:t>Жердің өз осімен айналуымен байланысқан болса, онда олар </a:t>
            </a:r>
            <a:r>
              <a:rPr lang="ru-RU" altLang="ru-RU" sz="2400" b="1">
                <a:solidFill>
                  <a:srgbClr val="FF0000"/>
                </a:solidFill>
                <a:latin typeface="Arial" panose="020B0604020202020204" pitchFamily="34" charset="0"/>
              </a:rPr>
              <a:t>эндогенді ырғақтардың синхронизаторлары</a:t>
            </a:r>
            <a:r>
              <a:rPr lang="ru-RU" altLang="ru-RU" sz="2400">
                <a:solidFill>
                  <a:prstClr val="black"/>
                </a:solidFill>
                <a:latin typeface="Arial" panose="020B0604020202020204" pitchFamily="34" charset="0"/>
              </a:rPr>
              <a:t> ретінде қабылданады және циркадианды ырғақты </a:t>
            </a:r>
            <a:r>
              <a:rPr lang="ru-RU" altLang="ru-RU" sz="2400" b="1">
                <a:solidFill>
                  <a:srgbClr val="FF0000"/>
                </a:solidFill>
                <a:latin typeface="Arial" panose="020B0604020202020204" pitchFamily="34" charset="0"/>
              </a:rPr>
              <a:t>тәуліктік ырғаққа </a:t>
            </a:r>
            <a:r>
              <a:rPr lang="ru-RU" altLang="ru-RU" sz="2400">
                <a:solidFill>
                  <a:prstClr val="black"/>
                </a:solidFill>
                <a:latin typeface="Arial" panose="020B0604020202020204" pitchFamily="34" charset="0"/>
              </a:rPr>
              <a:t>айналдырады. </a:t>
            </a:r>
          </a:p>
          <a:p>
            <a:pPr algn="just" eaLnBrk="0" fontAlgn="base" hangingPunct="0">
              <a:spcBef>
                <a:spcPct val="0"/>
              </a:spcBef>
              <a:spcAft>
                <a:spcPct val="0"/>
              </a:spcAft>
              <a:buFontTx/>
              <a:buNone/>
            </a:pPr>
            <a:r>
              <a:rPr lang="ru-RU" altLang="ru-RU" sz="2400">
                <a:solidFill>
                  <a:prstClr val="black"/>
                </a:solidFill>
                <a:latin typeface="Arial" panose="020B0604020202020204" pitchFamily="34" charset="0"/>
              </a:rPr>
              <a:t>Синхронизаторлар фазаның, периодтың, амплитуданың күйіне әсер етеді, ал оның өзі ырғақты тудыра алмайды, олар тек қана “такт тапсырушы” ғана болып есептеледі. </a:t>
            </a:r>
          </a:p>
          <a:p>
            <a:pPr algn="just" eaLnBrk="0" fontAlgn="base" hangingPunct="0">
              <a:spcBef>
                <a:spcPct val="0"/>
              </a:spcBef>
              <a:spcAft>
                <a:spcPct val="0"/>
              </a:spcAft>
              <a:buFontTx/>
              <a:buNone/>
            </a:pPr>
            <a:r>
              <a:rPr lang="ru-RU" altLang="ru-RU" sz="2400">
                <a:solidFill>
                  <a:prstClr val="black"/>
                </a:solidFill>
                <a:latin typeface="Arial" panose="020B0604020202020204" pitchFamily="34" charset="0"/>
              </a:rPr>
              <a:t>Эндогенді ырғақтарға әсер ететін сыртқы циклдерді - уақыт “датчигі” деп атайды, оларға </a:t>
            </a:r>
            <a:r>
              <a:rPr lang="ru-RU" altLang="ru-RU" sz="2400" b="1">
                <a:solidFill>
                  <a:prstClr val="black"/>
                </a:solidFill>
                <a:latin typeface="Arial" panose="020B0604020202020204" pitchFamily="34" charset="0"/>
              </a:rPr>
              <a:t>фото-</a:t>
            </a:r>
            <a:r>
              <a:rPr lang="ru-RU" altLang="ru-RU" sz="2400">
                <a:solidFill>
                  <a:prstClr val="black"/>
                </a:solidFill>
                <a:latin typeface="Arial" panose="020B0604020202020204" pitchFamily="34" charset="0"/>
              </a:rPr>
              <a:t>, </a:t>
            </a:r>
            <a:r>
              <a:rPr lang="ru-RU" altLang="ru-RU" sz="2400" b="1">
                <a:solidFill>
                  <a:prstClr val="black"/>
                </a:solidFill>
                <a:latin typeface="Arial" panose="020B0604020202020204" pitchFamily="34" charset="0"/>
              </a:rPr>
              <a:t>термо-</a:t>
            </a:r>
            <a:r>
              <a:rPr lang="ru-RU" altLang="ru-RU" sz="2400">
                <a:solidFill>
                  <a:prstClr val="black"/>
                </a:solidFill>
                <a:latin typeface="Arial" panose="020B0604020202020204" pitchFamily="34" charset="0"/>
              </a:rPr>
              <a:t>, </a:t>
            </a:r>
            <a:r>
              <a:rPr lang="ru-RU" altLang="ru-RU" sz="2400" b="1">
                <a:solidFill>
                  <a:prstClr val="black"/>
                </a:solidFill>
                <a:latin typeface="Arial" panose="020B0604020202020204" pitchFamily="34" charset="0"/>
              </a:rPr>
              <a:t>баропериодтылық, ылғалдылықтың өзгерісі, Жердің электрлік және магниттік өрістері</a:t>
            </a:r>
            <a:r>
              <a:rPr lang="ru-RU" altLang="ru-RU" sz="2400">
                <a:solidFill>
                  <a:prstClr val="black"/>
                </a:solidFill>
                <a:latin typeface="Arial" panose="020B0604020202020204" pitchFamily="34" charset="0"/>
              </a:rPr>
              <a:t>, осылармен қатар адам функциясындағы ырғақ үшін - </a:t>
            </a:r>
            <a:r>
              <a:rPr lang="ru-RU" altLang="ru-RU" sz="2400" b="1">
                <a:solidFill>
                  <a:prstClr val="black"/>
                </a:solidFill>
                <a:latin typeface="Arial" panose="020B0604020202020204" pitchFamily="34" charset="0"/>
              </a:rPr>
              <a:t>әлеуметтік ырғақтар </a:t>
            </a:r>
            <a:r>
              <a:rPr lang="ru-RU" altLang="ru-RU" sz="2400">
                <a:solidFill>
                  <a:prstClr val="black"/>
                </a:solidFill>
                <a:latin typeface="Arial" panose="020B0604020202020204" pitchFamily="34" charset="0"/>
              </a:rPr>
              <a:t>жатады </a:t>
            </a:r>
          </a:p>
        </p:txBody>
      </p:sp>
    </p:spTree>
    <p:extLst>
      <p:ext uri="{BB962C8B-B14F-4D97-AF65-F5344CB8AC3E}">
        <p14:creationId xmlns:p14="http://schemas.microsoft.com/office/powerpoint/2010/main" val="203403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Номер слайда 3">
            <a:extLst>
              <a:ext uri="{FF2B5EF4-FFF2-40B4-BE49-F238E27FC236}">
                <a16:creationId xmlns="" xmlns:a16="http://schemas.microsoft.com/office/drawing/2014/main" id="{73844EB6-6F59-4797-B844-EAAF5A186B2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7B6C27-A691-4E75-9913-4936E171DB64}" type="slidenum">
              <a:rPr lang="ru-RU" altLang="ru-RU" sz="1200" smtClean="0">
                <a:solidFill>
                  <a:srgbClr val="898989"/>
                </a:solidFill>
                <a:latin typeface="Arial" panose="020B0604020202020204" pitchFamily="34" charset="0"/>
              </a:rPr>
              <a:pPr>
                <a:spcBef>
                  <a:spcPct val="0"/>
                </a:spcBef>
                <a:buFontTx/>
                <a:buNone/>
              </a:pPr>
              <a:t>22</a:t>
            </a:fld>
            <a:endParaRPr lang="ru-RU" altLang="ru-RU" sz="1200">
              <a:solidFill>
                <a:srgbClr val="898989"/>
              </a:solidFill>
              <a:latin typeface="Arial" panose="020B0604020202020204" pitchFamily="34" charset="0"/>
            </a:endParaRPr>
          </a:p>
        </p:txBody>
      </p:sp>
      <p:sp>
        <p:nvSpPr>
          <p:cNvPr id="19459" name="TextBox 4">
            <a:extLst>
              <a:ext uri="{FF2B5EF4-FFF2-40B4-BE49-F238E27FC236}">
                <a16:creationId xmlns="" xmlns:a16="http://schemas.microsoft.com/office/drawing/2014/main" id="{944B8711-3E05-4533-B354-BEAFAF4E96FE}"/>
              </a:ext>
            </a:extLst>
          </p:cNvPr>
          <p:cNvSpPr txBox="1">
            <a:spLocks noChangeArrowheads="1"/>
          </p:cNvSpPr>
          <p:nvPr/>
        </p:nvSpPr>
        <p:spPr bwMode="auto">
          <a:xfrm>
            <a:off x="107950" y="139700"/>
            <a:ext cx="89281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ru-RU" altLang="ru-RU" sz="1700">
                <a:solidFill>
                  <a:prstClr val="black"/>
                </a:solidFill>
                <a:latin typeface="Arial" panose="020B0604020202020204" pitchFamily="34" charset="0"/>
              </a:rPr>
              <a:t>Биоырғақтардың эндогенді реттелуін түсіндіруге берілген әртүрлі гипотезалардың ішінен негізгі төртеуін бөліп алуға болады: </a:t>
            </a:r>
          </a:p>
          <a:p>
            <a:pPr algn="just" eaLnBrk="0" fontAlgn="base" hangingPunct="0">
              <a:spcBef>
                <a:spcPct val="0"/>
              </a:spcBef>
              <a:spcAft>
                <a:spcPct val="0"/>
              </a:spcAft>
              <a:buFontTx/>
              <a:buNone/>
            </a:pPr>
            <a:r>
              <a:rPr lang="ru-RU" altLang="ru-RU" sz="1700">
                <a:solidFill>
                  <a:prstClr val="black"/>
                </a:solidFill>
                <a:latin typeface="Arial" panose="020B0604020202020204" pitchFamily="34" charset="0"/>
              </a:rPr>
              <a:t>1) </a:t>
            </a:r>
            <a:r>
              <a:rPr lang="ru-RU" altLang="ru-RU" sz="1700" b="1">
                <a:solidFill>
                  <a:srgbClr val="FF0000"/>
                </a:solidFill>
                <a:latin typeface="Arial" panose="020B0604020202020204" pitchFamily="34" charset="0"/>
              </a:rPr>
              <a:t>генетикалық реттелу гипотезасы </a:t>
            </a:r>
            <a:r>
              <a:rPr lang="ru-RU" altLang="ru-RU" sz="1700">
                <a:solidFill>
                  <a:prstClr val="black"/>
                </a:solidFill>
                <a:latin typeface="Arial" panose="020B0604020202020204" pitchFamily="34" charset="0"/>
              </a:rPr>
              <a:t>бойынша клеткадағы хронон - уақыт датчигі ретінде қабылданған, ол ДНҚ-ның аса ұзын полицистронды бөлігі және онда 24 сағат шамасындағы периодпен сызықты да, жүйелі түрдегі транскрипция процесі бір бағытпен жүріп отырады. Осылайша циклді қайталанып отыратын хронондағы ақпараттардың есебі барлық жүйеде биоырғақтың пайда болуын тудырады; </a:t>
            </a:r>
          </a:p>
          <a:p>
            <a:pPr algn="just" eaLnBrk="0" fontAlgn="base" hangingPunct="0">
              <a:spcBef>
                <a:spcPct val="0"/>
              </a:spcBef>
              <a:spcAft>
                <a:spcPct val="0"/>
              </a:spcAft>
              <a:buFontTx/>
              <a:buNone/>
            </a:pPr>
            <a:r>
              <a:rPr lang="ru-RU" altLang="ru-RU" sz="1700">
                <a:solidFill>
                  <a:prstClr val="black"/>
                </a:solidFill>
                <a:latin typeface="Arial" panose="020B0604020202020204" pitchFamily="34" charset="0"/>
              </a:rPr>
              <a:t>2) мембрананың липидті қабатында орналасқан және калий каналының жұмысын реттейтін </a:t>
            </a:r>
            <a:r>
              <a:rPr lang="ru-RU" altLang="ru-RU" sz="1700" b="1">
                <a:solidFill>
                  <a:srgbClr val="FF0000"/>
                </a:solidFill>
                <a:latin typeface="Arial" panose="020B0604020202020204" pitchFamily="34" charset="0"/>
              </a:rPr>
              <a:t>белокты глобулалар фоторецепторлық функцияны </a:t>
            </a:r>
            <a:r>
              <a:rPr lang="ru-RU" altLang="ru-RU" sz="1700">
                <a:solidFill>
                  <a:prstClr val="black"/>
                </a:solidFill>
                <a:latin typeface="Arial" panose="020B0604020202020204" pitchFamily="34" charset="0"/>
              </a:rPr>
              <a:t>атқарады деген болжам бар. Жарық сигналының әсерінен бұл каналдар ашылып, жабылып тұрады, ал ол иондық градиенттің өзгеруін, мембрананың күйі секірмелі түрде тербелуін және биоырғақтардың пайда болуын тудырады; </a:t>
            </a:r>
          </a:p>
          <a:p>
            <a:pPr algn="just" eaLnBrk="0" fontAlgn="base" hangingPunct="0">
              <a:spcBef>
                <a:spcPct val="0"/>
              </a:spcBef>
              <a:spcAft>
                <a:spcPct val="0"/>
              </a:spcAft>
              <a:buFontTx/>
              <a:buNone/>
            </a:pPr>
            <a:r>
              <a:rPr lang="ru-RU" altLang="ru-RU" sz="1700">
                <a:solidFill>
                  <a:prstClr val="black"/>
                </a:solidFill>
                <a:latin typeface="Arial" panose="020B0604020202020204" pitchFamily="34" charset="0"/>
              </a:rPr>
              <a:t>3) осы екі гипотезаны біріктіретін </a:t>
            </a:r>
            <a:r>
              <a:rPr lang="ru-RU" altLang="ru-RU" sz="1700" b="1">
                <a:solidFill>
                  <a:srgbClr val="FF0000"/>
                </a:solidFill>
                <a:latin typeface="Arial" panose="020B0604020202020204" pitchFamily="34" charset="0"/>
              </a:rPr>
              <a:t>трансляционды-мембраналық моделде </a:t>
            </a:r>
            <a:r>
              <a:rPr lang="ru-RU" altLang="ru-RU" sz="1700">
                <a:solidFill>
                  <a:prstClr val="black"/>
                </a:solidFill>
                <a:latin typeface="Arial" panose="020B0604020202020204" pitchFamily="34" charset="0"/>
              </a:rPr>
              <a:t>циркадианды ырғаққа жауапты, геном арқылы кодталған және 805 рибосомамен тасымалданатын бір немесе бірнеше белоктармен сипатталған. Бұл белоктар клеткалық мембранамен бірігіп, мембрананың қасиеттерінде ырғақты өзгерістерді тудырады. Клеткалық ырғақпен тығыз байланысқан осындай ген және ондағы локус дрозофилдерден табылды; </a:t>
            </a:r>
          </a:p>
          <a:p>
            <a:pPr algn="just" eaLnBrk="0" fontAlgn="base" hangingPunct="0">
              <a:spcBef>
                <a:spcPct val="0"/>
              </a:spcBef>
              <a:spcAft>
                <a:spcPct val="0"/>
              </a:spcAft>
              <a:buFontTx/>
              <a:buNone/>
            </a:pPr>
            <a:r>
              <a:rPr lang="ru-RU" altLang="ru-RU" sz="1700">
                <a:solidFill>
                  <a:prstClr val="black"/>
                </a:solidFill>
                <a:latin typeface="Arial" panose="020B0604020202020204" pitchFamily="34" charset="0"/>
              </a:rPr>
              <a:t>4) ал </a:t>
            </a:r>
            <a:r>
              <a:rPr lang="ru-RU" altLang="ru-RU" sz="1700" b="1">
                <a:solidFill>
                  <a:srgbClr val="FF0000"/>
                </a:solidFill>
                <a:latin typeface="Arial" panose="020B0604020202020204" pitchFamily="34" charset="0"/>
              </a:rPr>
              <a:t>кибернетикалық</a:t>
            </a:r>
            <a:r>
              <a:rPr lang="ru-RU" altLang="ru-RU" sz="1700">
                <a:solidFill>
                  <a:prstClr val="black"/>
                </a:solidFill>
                <a:latin typeface="Arial" panose="020B0604020202020204" pitchFamily="34" charset="0"/>
              </a:rPr>
              <a:t> немесе </a:t>
            </a:r>
            <a:r>
              <a:rPr lang="ru-RU" altLang="ru-RU" sz="1700" b="1">
                <a:solidFill>
                  <a:srgbClr val="FF0000"/>
                </a:solidFill>
                <a:latin typeface="Arial" panose="020B0604020202020204" pitchFamily="34" charset="0"/>
              </a:rPr>
              <a:t>мультиосцилляторлық модель </a:t>
            </a:r>
            <a:r>
              <a:rPr lang="ru-RU" altLang="ru-RU" sz="1700">
                <a:solidFill>
                  <a:prstClr val="black"/>
                </a:solidFill>
                <a:latin typeface="Arial" panose="020B0604020202020204" pitchFamily="34" charset="0"/>
              </a:rPr>
              <a:t>бойынша ағзадағы көптеген осцилляторлардың арқасында биоырғақтардың генерациялануы жүреді деген жорамал математикалық жолмен дәлелденген. Әртүрлі тербеліс жиілігімен сипатталатын көптеген осцилляторлардың болуы ағзаның белгілі бір дәрежедегі беріктілігін, басқа осцилляторлар жүйелеріне және сыртқы қоршаған орта факторларына тәуелсізділікті қамтамасыз етеді </a:t>
            </a:r>
          </a:p>
        </p:txBody>
      </p:sp>
    </p:spTree>
    <p:extLst>
      <p:ext uri="{BB962C8B-B14F-4D97-AF65-F5344CB8AC3E}">
        <p14:creationId xmlns:p14="http://schemas.microsoft.com/office/powerpoint/2010/main" val="3674452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 xmlns:a16="http://schemas.microsoft.com/office/drawing/2014/main" id="{E827870F-3689-431F-A2D8-D8543BC63A98}"/>
              </a:ext>
            </a:extLst>
          </p:cNvPr>
          <p:cNvGraphicFramePr>
            <a:graphicFrameLocks noGrp="1"/>
          </p:cNvGraphicFramePr>
          <p:nvPr>
            <p:ph idx="1"/>
            <p:extLst/>
          </p:nvPr>
        </p:nvGraphicFramePr>
        <p:xfrm>
          <a:off x="251520" y="188640"/>
          <a:ext cx="8785225" cy="6151626"/>
        </p:xfrm>
        <a:graphic>
          <a:graphicData uri="http://schemas.openxmlformats.org/drawingml/2006/table">
            <a:tbl>
              <a:tblPr firstRow="1" firstCol="1" bandRow="1">
                <a:tableStyleId>{C4B1156A-380E-4F78-BDF5-A606A8083BF9}</a:tableStyleId>
              </a:tblPr>
              <a:tblGrid>
                <a:gridCol w="864220">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2016224">
                  <a:extLst>
                    <a:ext uri="{9D8B030D-6E8A-4147-A177-3AD203B41FA5}">
                      <a16:colId xmlns="" xmlns:a16="http://schemas.microsoft.com/office/drawing/2014/main" val="20002"/>
                    </a:ext>
                  </a:extLst>
                </a:gridCol>
                <a:gridCol w="1512168">
                  <a:extLst>
                    <a:ext uri="{9D8B030D-6E8A-4147-A177-3AD203B41FA5}">
                      <a16:colId xmlns="" xmlns:a16="http://schemas.microsoft.com/office/drawing/2014/main" val="20003"/>
                    </a:ext>
                  </a:extLst>
                </a:gridCol>
                <a:gridCol w="3312493">
                  <a:extLst>
                    <a:ext uri="{9D8B030D-6E8A-4147-A177-3AD203B41FA5}">
                      <a16:colId xmlns="" xmlns:a16="http://schemas.microsoft.com/office/drawing/2014/main" val="20004"/>
                    </a:ext>
                  </a:extLst>
                </a:gridCol>
              </a:tblGrid>
              <a:tr h="288060">
                <a:tc>
                  <a:txBody>
                    <a:bodyPr/>
                    <a:lstStyle/>
                    <a:p>
                      <a:pPr>
                        <a:lnSpc>
                          <a:spcPct val="115000"/>
                        </a:lnSpc>
                        <a:spcAft>
                          <a:spcPts val="0"/>
                        </a:spcAft>
                      </a:pPr>
                      <a:r>
                        <a:rPr lang="en-US" sz="1300" dirty="0" err="1">
                          <a:effectLst/>
                          <a:latin typeface="Times New Roman" pitchFamily="18" charset="0"/>
                          <a:cs typeface="Times New Roman" pitchFamily="18" charset="0"/>
                        </a:rPr>
                        <a:t>гипотеза</a:t>
                      </a:r>
                      <a:r>
                        <a:rPr lang="kk-KZ" sz="1300" dirty="0">
                          <a:effectLst/>
                          <a:latin typeface="Times New Roman" pitchFamily="18" charset="0"/>
                          <a:cs typeface="Times New Roman" pitchFamily="18" charset="0"/>
                        </a:rPr>
                        <a:t>лар</a:t>
                      </a:r>
                      <a:endParaRPr lang="ru-RU" sz="13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300">
                          <a:effectLst/>
                          <a:latin typeface="Times New Roman" pitchFamily="18" charset="0"/>
                          <a:cs typeface="Times New Roman" pitchFamily="18" charset="0"/>
                        </a:rPr>
                        <a:t> </a:t>
                      </a:r>
                      <a:endParaRPr lang="ru-RU" sz="130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300">
                          <a:effectLst/>
                          <a:latin typeface="Times New Roman" pitchFamily="18" charset="0"/>
                          <a:cs typeface="Times New Roman" pitchFamily="18" charset="0"/>
                        </a:rPr>
                        <a:t> </a:t>
                      </a:r>
                      <a:endParaRPr lang="ru-RU" sz="130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300">
                          <a:effectLst/>
                          <a:latin typeface="Times New Roman" pitchFamily="18" charset="0"/>
                          <a:cs typeface="Times New Roman" pitchFamily="18" charset="0"/>
                        </a:rPr>
                        <a:t> </a:t>
                      </a:r>
                      <a:endParaRPr lang="ru-RU" sz="130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300">
                          <a:effectLst/>
                          <a:latin typeface="Times New Roman" pitchFamily="18" charset="0"/>
                          <a:cs typeface="Times New Roman" pitchFamily="18" charset="0"/>
                        </a:rPr>
                        <a:t> </a:t>
                      </a:r>
                      <a:endParaRPr lang="ru-RU" sz="1300">
                        <a:effectLst/>
                        <a:latin typeface="Times New Roman" pitchFamily="18" charset="0"/>
                        <a:ea typeface="Calibri"/>
                        <a:cs typeface="Times New Roman" pitchFamily="18" charset="0"/>
                      </a:endParaRPr>
                    </a:p>
                  </a:txBody>
                  <a:tcPr marL="33929" marR="33929" marT="0" marB="0"/>
                </a:tc>
                <a:extLst>
                  <a:ext uri="{0D108BD9-81ED-4DB2-BD59-A6C34878D82A}">
                    <a16:rowId xmlns="" xmlns:a16="http://schemas.microsoft.com/office/drawing/2014/main" val="10000"/>
                  </a:ext>
                </a:extLst>
              </a:tr>
              <a:tr h="1440876">
                <a:tc>
                  <a:txBody>
                    <a:bodyPr/>
                    <a:lstStyle/>
                    <a:p>
                      <a:pPr>
                        <a:lnSpc>
                          <a:spcPct val="115000"/>
                        </a:lnSpc>
                        <a:spcAft>
                          <a:spcPts val="0"/>
                        </a:spcAft>
                      </a:pPr>
                      <a:r>
                        <a:rPr lang="ru-RU" sz="1300" dirty="0" err="1">
                          <a:effectLst/>
                          <a:latin typeface="Times New Roman" pitchFamily="18" charset="0"/>
                          <a:cs typeface="Times New Roman" pitchFamily="18" charset="0"/>
                        </a:rPr>
                        <a:t>Бірінші</a:t>
                      </a:r>
                      <a:r>
                        <a:rPr lang="ru-RU" sz="1300" dirty="0">
                          <a:effectLst/>
                          <a:latin typeface="Times New Roman" pitchFamily="18" charset="0"/>
                          <a:cs typeface="Times New Roman" pitchFamily="18" charset="0"/>
                        </a:rPr>
                        <a:t> </a:t>
                      </a:r>
                      <a:endParaRPr lang="ru-RU" sz="13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en-US" sz="1300" dirty="0" err="1">
                          <a:solidFill>
                            <a:srgbClr val="C00000"/>
                          </a:solidFill>
                          <a:effectLst/>
                          <a:latin typeface="Times New Roman" pitchFamily="18" charset="0"/>
                          <a:cs typeface="Times New Roman" pitchFamily="18" charset="0"/>
                        </a:rPr>
                        <a:t>ырғақтардың</a:t>
                      </a:r>
                      <a:r>
                        <a:rPr lang="en-US" sz="1300" dirty="0">
                          <a:solidFill>
                            <a:srgbClr val="C00000"/>
                          </a:solidFill>
                          <a:effectLst/>
                          <a:latin typeface="Times New Roman" pitchFamily="18" charset="0"/>
                          <a:cs typeface="Times New Roman" pitchFamily="18" charset="0"/>
                        </a:rPr>
                        <a:t> </a:t>
                      </a:r>
                      <a:r>
                        <a:rPr lang="en-US" sz="1300" dirty="0" err="1">
                          <a:solidFill>
                            <a:srgbClr val="C00000"/>
                          </a:solidFill>
                          <a:effectLst/>
                          <a:latin typeface="Times New Roman" pitchFamily="18" charset="0"/>
                          <a:cs typeface="Times New Roman" pitchFamily="18" charset="0"/>
                        </a:rPr>
                        <a:t>генетикалық</a:t>
                      </a:r>
                      <a:r>
                        <a:rPr lang="en-US" sz="1300" dirty="0">
                          <a:solidFill>
                            <a:srgbClr val="C00000"/>
                          </a:solidFill>
                          <a:effectLst/>
                          <a:latin typeface="Times New Roman" pitchFamily="18" charset="0"/>
                          <a:cs typeface="Times New Roman" pitchFamily="18" charset="0"/>
                        </a:rPr>
                        <a:t> </a:t>
                      </a:r>
                      <a:r>
                        <a:rPr lang="en-US" sz="1300" dirty="0" err="1">
                          <a:solidFill>
                            <a:srgbClr val="C00000"/>
                          </a:solidFill>
                          <a:effectLst/>
                          <a:latin typeface="Times New Roman" pitchFamily="18" charset="0"/>
                          <a:cs typeface="Times New Roman" pitchFamily="18" charset="0"/>
                        </a:rPr>
                        <a:t>реттелуі</a:t>
                      </a:r>
                      <a:endParaRPr lang="ru-RU" sz="1300" dirty="0">
                        <a:solidFill>
                          <a:srgbClr val="C00000"/>
                        </a:solidFill>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300">
                          <a:effectLst/>
                          <a:latin typeface="Times New Roman" pitchFamily="18" charset="0"/>
                          <a:cs typeface="Times New Roman" pitchFamily="18" charset="0"/>
                        </a:rPr>
                        <a:t>Осы гипотеза бойынша клеткада уақыт датчигі ретінде хронон алынады, ол ДНК-ның аса ұзын полицистронды бөлігі болып табылады </a:t>
                      </a:r>
                      <a:endParaRPr lang="ru-RU" sz="1300">
                        <a:effectLst/>
                        <a:latin typeface="Times New Roman" pitchFamily="18" charset="0"/>
                        <a:cs typeface="Times New Roman" pitchFamily="18" charset="0"/>
                      </a:endParaRPr>
                    </a:p>
                    <a:p>
                      <a:pPr>
                        <a:lnSpc>
                          <a:spcPct val="115000"/>
                        </a:lnSpc>
                        <a:spcAft>
                          <a:spcPts val="0"/>
                        </a:spcAft>
                      </a:pPr>
                      <a:r>
                        <a:rPr lang="kk-KZ" sz="1300">
                          <a:effectLst/>
                          <a:latin typeface="Times New Roman" pitchFamily="18" charset="0"/>
                          <a:cs typeface="Times New Roman" pitchFamily="18" charset="0"/>
                        </a:rPr>
                        <a:t> </a:t>
                      </a:r>
                      <a:endParaRPr lang="ru-RU" sz="130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300">
                          <a:effectLst/>
                          <a:latin typeface="Times New Roman" pitchFamily="18" charset="0"/>
                          <a:cs typeface="Times New Roman" pitchFamily="18" charset="0"/>
                        </a:rPr>
                        <a:t>онда 24 сағат шамасындағы периодпен сызықты да, жүйелі түрдегі транскрипция процесі бір бағытпен жүріп отырады.</a:t>
                      </a:r>
                      <a:endParaRPr lang="ru-RU" sz="130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300">
                          <a:effectLst/>
                          <a:latin typeface="Times New Roman" pitchFamily="18" charset="0"/>
                          <a:cs typeface="Times New Roman" pitchFamily="18" charset="0"/>
                        </a:rPr>
                        <a:t>Осылайша циклды қайталанып отыратын хронондағы ақпараттардың есебі барлық жүйеде биоырғақтың пайда болуын тудырады. Басқа концепция бойынша, өзінің бойында иондық ағысының периодты өзгеруі жүріп жатқан клеткалық мембраналардың тікелей қатысуымен биоырғақтар генерацияланады.</a:t>
                      </a:r>
                      <a:endParaRPr lang="ru-RU" sz="1300">
                        <a:effectLst/>
                        <a:latin typeface="Times New Roman" pitchFamily="18" charset="0"/>
                        <a:ea typeface="Calibri"/>
                        <a:cs typeface="Times New Roman" pitchFamily="18" charset="0"/>
                      </a:endParaRPr>
                    </a:p>
                  </a:txBody>
                  <a:tcPr marL="33929" marR="33929" marT="0" marB="0"/>
                </a:tc>
                <a:extLst>
                  <a:ext uri="{0D108BD9-81ED-4DB2-BD59-A6C34878D82A}">
                    <a16:rowId xmlns="" xmlns:a16="http://schemas.microsoft.com/office/drawing/2014/main" val="10001"/>
                  </a:ext>
                </a:extLst>
              </a:tr>
              <a:tr h="936104">
                <a:tc>
                  <a:txBody>
                    <a:bodyPr/>
                    <a:lstStyle/>
                    <a:p>
                      <a:pPr>
                        <a:lnSpc>
                          <a:spcPct val="115000"/>
                        </a:lnSpc>
                        <a:spcAft>
                          <a:spcPts val="0"/>
                        </a:spcAft>
                      </a:pPr>
                      <a:r>
                        <a:rPr lang="kk-KZ" sz="1300" dirty="0">
                          <a:effectLst/>
                          <a:latin typeface="Times New Roman" pitchFamily="18" charset="0"/>
                          <a:cs typeface="Times New Roman" pitchFamily="18" charset="0"/>
                        </a:rPr>
                        <a:t>Екінші </a:t>
                      </a:r>
                      <a:endParaRPr lang="ru-RU" sz="13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300" dirty="0">
                          <a:solidFill>
                            <a:srgbClr val="C00000"/>
                          </a:solidFill>
                          <a:effectLst/>
                          <a:latin typeface="Times New Roman" pitchFamily="18" charset="0"/>
                          <a:cs typeface="Times New Roman" pitchFamily="18" charset="0"/>
                        </a:rPr>
                        <a:t>белокты глобулалар</a:t>
                      </a:r>
                      <a:endParaRPr lang="ru-RU" sz="1300" dirty="0">
                        <a:solidFill>
                          <a:srgbClr val="C00000"/>
                        </a:solidFill>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300" dirty="0">
                          <a:effectLst/>
                          <a:latin typeface="Times New Roman" pitchFamily="18" charset="0"/>
                          <a:cs typeface="Times New Roman" pitchFamily="18" charset="0"/>
                        </a:rPr>
                        <a:t>Мембрананың липидті қабатында орналасқан және калий каналының жұмысына жауапты</a:t>
                      </a:r>
                      <a:endParaRPr lang="ru-RU" sz="13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ru-RU" sz="1300" dirty="0" err="1">
                          <a:effectLst/>
                          <a:latin typeface="Times New Roman" pitchFamily="18" charset="0"/>
                          <a:cs typeface="Times New Roman" pitchFamily="18" charset="0"/>
                        </a:rPr>
                        <a:t>фоторецепторлық</a:t>
                      </a:r>
                      <a:r>
                        <a:rPr lang="ru-RU" sz="1300" dirty="0">
                          <a:effectLst/>
                          <a:latin typeface="Times New Roman" pitchFamily="18" charset="0"/>
                          <a:cs typeface="Times New Roman" pitchFamily="18" charset="0"/>
                        </a:rPr>
                        <a:t> </a:t>
                      </a:r>
                      <a:r>
                        <a:rPr lang="ru-RU" sz="1300" dirty="0" err="1">
                          <a:effectLst/>
                          <a:latin typeface="Times New Roman" pitchFamily="18" charset="0"/>
                          <a:cs typeface="Times New Roman" pitchFamily="18" charset="0"/>
                        </a:rPr>
                        <a:t>функцияны</a:t>
                      </a:r>
                      <a:r>
                        <a:rPr lang="ru-RU" sz="1300" dirty="0">
                          <a:effectLst/>
                          <a:latin typeface="Times New Roman" pitchFamily="18" charset="0"/>
                          <a:cs typeface="Times New Roman" pitchFamily="18" charset="0"/>
                        </a:rPr>
                        <a:t> </a:t>
                      </a:r>
                      <a:r>
                        <a:rPr lang="ru-RU" sz="1300" dirty="0" err="1">
                          <a:effectLst/>
                          <a:latin typeface="Times New Roman" pitchFamily="18" charset="0"/>
                          <a:cs typeface="Times New Roman" pitchFamily="18" charset="0"/>
                        </a:rPr>
                        <a:t>атқарады</a:t>
                      </a:r>
                      <a:r>
                        <a:rPr lang="ru-RU" sz="1300" dirty="0">
                          <a:effectLst/>
                          <a:latin typeface="Times New Roman" pitchFamily="18" charset="0"/>
                          <a:cs typeface="Times New Roman" pitchFamily="18" charset="0"/>
                        </a:rPr>
                        <a:t> </a:t>
                      </a:r>
                      <a:r>
                        <a:rPr lang="ru-RU" sz="1300" dirty="0" err="1">
                          <a:effectLst/>
                          <a:latin typeface="Times New Roman" pitchFamily="18" charset="0"/>
                          <a:cs typeface="Times New Roman" pitchFamily="18" charset="0"/>
                        </a:rPr>
                        <a:t>деген</a:t>
                      </a:r>
                      <a:r>
                        <a:rPr lang="ru-RU" sz="1300" dirty="0">
                          <a:effectLst/>
                          <a:latin typeface="Times New Roman" pitchFamily="18" charset="0"/>
                          <a:cs typeface="Times New Roman" pitchFamily="18" charset="0"/>
                        </a:rPr>
                        <a:t> </a:t>
                      </a:r>
                      <a:r>
                        <a:rPr lang="ru-RU" sz="1300" dirty="0" err="1">
                          <a:effectLst/>
                          <a:latin typeface="Times New Roman" pitchFamily="18" charset="0"/>
                          <a:cs typeface="Times New Roman" pitchFamily="18" charset="0"/>
                        </a:rPr>
                        <a:t>болжам</a:t>
                      </a:r>
                      <a:r>
                        <a:rPr lang="ru-RU" sz="1300" dirty="0">
                          <a:effectLst/>
                          <a:latin typeface="Times New Roman" pitchFamily="18" charset="0"/>
                          <a:cs typeface="Times New Roman" pitchFamily="18" charset="0"/>
                        </a:rPr>
                        <a:t> бар.</a:t>
                      </a:r>
                      <a:endParaRPr lang="ru-RU" sz="13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ru-RU" sz="1300">
                          <a:effectLst/>
                          <a:latin typeface="Times New Roman" pitchFamily="18" charset="0"/>
                          <a:cs typeface="Times New Roman" pitchFamily="18" charset="0"/>
                        </a:rPr>
                        <a:t>Жарық сигналының әсерінен бұл каналдар ашылып, жабылып тұрады, ал ол иондық градиенттің өзгеруін, мембрананың күйі секірмелі түрде тербелуін және биоырғақтардың пайда болуын тудырады.</a:t>
                      </a:r>
                      <a:endParaRPr lang="ru-RU" sz="1300">
                        <a:effectLst/>
                        <a:latin typeface="Times New Roman" pitchFamily="18" charset="0"/>
                        <a:ea typeface="Calibri"/>
                        <a:cs typeface="Times New Roman" pitchFamily="18" charset="0"/>
                      </a:endParaRPr>
                    </a:p>
                  </a:txBody>
                  <a:tcPr marL="33929" marR="33929" marT="0" marB="0"/>
                </a:tc>
                <a:extLst>
                  <a:ext uri="{0D108BD9-81ED-4DB2-BD59-A6C34878D82A}">
                    <a16:rowId xmlns="" xmlns:a16="http://schemas.microsoft.com/office/drawing/2014/main" val="10002"/>
                  </a:ext>
                </a:extLst>
              </a:tr>
              <a:tr h="1080120">
                <a:tc>
                  <a:txBody>
                    <a:bodyPr/>
                    <a:lstStyle/>
                    <a:p>
                      <a:pPr>
                        <a:lnSpc>
                          <a:spcPct val="115000"/>
                        </a:lnSpc>
                        <a:spcAft>
                          <a:spcPts val="0"/>
                        </a:spcAft>
                      </a:pPr>
                      <a:r>
                        <a:rPr lang="ru-RU" sz="1300" dirty="0">
                          <a:effectLst/>
                          <a:latin typeface="Times New Roman" pitchFamily="18" charset="0"/>
                          <a:cs typeface="Times New Roman" pitchFamily="18" charset="0"/>
                        </a:rPr>
                        <a:t>Осы</a:t>
                      </a:r>
                      <a:r>
                        <a:rPr lang="en-US" sz="1300" dirty="0">
                          <a:effectLst/>
                          <a:latin typeface="Times New Roman" pitchFamily="18" charset="0"/>
                          <a:cs typeface="Times New Roman" pitchFamily="18" charset="0"/>
                        </a:rPr>
                        <a:t> </a:t>
                      </a:r>
                      <a:r>
                        <a:rPr lang="en-US" sz="1300" dirty="0" err="1">
                          <a:effectLst/>
                          <a:latin typeface="Times New Roman" pitchFamily="18" charset="0"/>
                          <a:cs typeface="Times New Roman" pitchFamily="18" charset="0"/>
                        </a:rPr>
                        <a:t>екі</a:t>
                      </a:r>
                      <a:r>
                        <a:rPr lang="en-US" sz="1300" dirty="0">
                          <a:effectLst/>
                          <a:latin typeface="Times New Roman" pitchFamily="18" charset="0"/>
                          <a:cs typeface="Times New Roman" pitchFamily="18" charset="0"/>
                        </a:rPr>
                        <a:t> </a:t>
                      </a:r>
                      <a:r>
                        <a:rPr lang="en-US" sz="1300" dirty="0" err="1">
                          <a:effectLst/>
                          <a:latin typeface="Times New Roman" pitchFamily="18" charset="0"/>
                          <a:cs typeface="Times New Roman" pitchFamily="18" charset="0"/>
                        </a:rPr>
                        <a:t>гипотезаны</a:t>
                      </a:r>
                      <a:r>
                        <a:rPr lang="en-US" sz="1300" dirty="0">
                          <a:effectLst/>
                          <a:latin typeface="Times New Roman" pitchFamily="18" charset="0"/>
                          <a:cs typeface="Times New Roman" pitchFamily="18" charset="0"/>
                        </a:rPr>
                        <a:t> </a:t>
                      </a:r>
                      <a:r>
                        <a:rPr lang="en-US" sz="1300" dirty="0" err="1">
                          <a:effectLst/>
                          <a:latin typeface="Times New Roman" pitchFamily="18" charset="0"/>
                          <a:cs typeface="Times New Roman" pitchFamily="18" charset="0"/>
                        </a:rPr>
                        <a:t>біріктіретін</a:t>
                      </a:r>
                      <a:endParaRPr lang="ru-RU" sz="13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en-US" sz="1300" dirty="0">
                          <a:solidFill>
                            <a:srgbClr val="C00000"/>
                          </a:solidFill>
                          <a:effectLst/>
                          <a:latin typeface="Times New Roman" pitchFamily="18" charset="0"/>
                          <a:cs typeface="Times New Roman" pitchFamily="18" charset="0"/>
                        </a:rPr>
                        <a:t>т</a:t>
                      </a:r>
                      <a:r>
                        <a:rPr lang="ru-RU" sz="1300" dirty="0" err="1">
                          <a:solidFill>
                            <a:srgbClr val="C00000"/>
                          </a:solidFill>
                          <a:effectLst/>
                          <a:latin typeface="Times New Roman" pitchFamily="18" charset="0"/>
                          <a:cs typeface="Times New Roman" pitchFamily="18" charset="0"/>
                        </a:rPr>
                        <a:t>рансляционды</a:t>
                      </a:r>
                      <a:r>
                        <a:rPr lang="en-US" sz="1300" dirty="0">
                          <a:solidFill>
                            <a:srgbClr val="C00000"/>
                          </a:solidFill>
                          <a:effectLst/>
                          <a:latin typeface="Times New Roman" pitchFamily="18" charset="0"/>
                          <a:cs typeface="Times New Roman" pitchFamily="18" charset="0"/>
                        </a:rPr>
                        <a:t>-</a:t>
                      </a:r>
                      <a:r>
                        <a:rPr lang="en-US" sz="1300" dirty="0" err="1">
                          <a:solidFill>
                            <a:srgbClr val="C00000"/>
                          </a:solidFill>
                          <a:effectLst/>
                          <a:latin typeface="Times New Roman" pitchFamily="18" charset="0"/>
                          <a:cs typeface="Times New Roman" pitchFamily="18" charset="0"/>
                        </a:rPr>
                        <a:t>мембраналық</a:t>
                      </a:r>
                      <a:r>
                        <a:rPr lang="en-US" sz="1300" dirty="0">
                          <a:solidFill>
                            <a:srgbClr val="C00000"/>
                          </a:solidFill>
                          <a:effectLst/>
                          <a:latin typeface="Times New Roman" pitchFamily="18" charset="0"/>
                          <a:cs typeface="Times New Roman" pitchFamily="18" charset="0"/>
                        </a:rPr>
                        <a:t> </a:t>
                      </a:r>
                      <a:r>
                        <a:rPr lang="en-US" sz="1300" dirty="0" err="1">
                          <a:solidFill>
                            <a:srgbClr val="C00000"/>
                          </a:solidFill>
                          <a:effectLst/>
                          <a:latin typeface="Times New Roman" pitchFamily="18" charset="0"/>
                          <a:cs typeface="Times New Roman" pitchFamily="18" charset="0"/>
                        </a:rPr>
                        <a:t>модельде</a:t>
                      </a:r>
                      <a:endParaRPr lang="ru-RU" sz="1300" dirty="0">
                        <a:solidFill>
                          <a:srgbClr val="C00000"/>
                        </a:solidFill>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300" dirty="0">
                          <a:effectLst/>
                          <a:latin typeface="Times New Roman" pitchFamily="18" charset="0"/>
                          <a:cs typeface="Times New Roman" pitchFamily="18" charset="0"/>
                        </a:rPr>
                        <a:t>геном арқылы кодталған және 805 рибосомамен тасымалданатын бір немесе бірнеше белоктың барлығы </a:t>
                      </a:r>
                      <a:endParaRPr lang="ru-RU" sz="13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300" dirty="0">
                          <a:effectLst/>
                          <a:latin typeface="Times New Roman" pitchFamily="18" charset="0"/>
                          <a:cs typeface="Times New Roman" pitchFamily="18" charset="0"/>
                        </a:rPr>
                        <a:t>циркадианды ырғаққа жауапты</a:t>
                      </a:r>
                      <a:endParaRPr lang="ru-RU" sz="13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300" dirty="0">
                          <a:effectLst/>
                          <a:latin typeface="Times New Roman" pitchFamily="18" charset="0"/>
                          <a:cs typeface="Times New Roman" pitchFamily="18" charset="0"/>
                        </a:rPr>
                        <a:t>Бұл белоктар клеткалық мембранамен бірігіп, мембрананың қасиеттерінде ырғақты өзгерістерді тудырады. Клеткалық ырғақпен тығыз байланысқан осындай ген және ондағы локус дрозофилдерден табылды.</a:t>
                      </a:r>
                      <a:endParaRPr lang="ru-RU" sz="1300" dirty="0">
                        <a:effectLst/>
                        <a:latin typeface="Times New Roman" pitchFamily="18" charset="0"/>
                        <a:ea typeface="Calibri"/>
                        <a:cs typeface="Times New Roman" pitchFamily="18" charset="0"/>
                      </a:endParaRPr>
                    </a:p>
                  </a:txBody>
                  <a:tcPr marL="33929" marR="33929" marT="0" marB="0"/>
                </a:tc>
                <a:extLst>
                  <a:ext uri="{0D108BD9-81ED-4DB2-BD59-A6C34878D82A}">
                    <a16:rowId xmlns="" xmlns:a16="http://schemas.microsoft.com/office/drawing/2014/main" val="10003"/>
                  </a:ext>
                </a:extLst>
              </a:tr>
              <a:tr h="1440303">
                <a:tc>
                  <a:txBody>
                    <a:bodyPr/>
                    <a:lstStyle/>
                    <a:p>
                      <a:pPr>
                        <a:lnSpc>
                          <a:spcPct val="115000"/>
                        </a:lnSpc>
                        <a:spcAft>
                          <a:spcPts val="0"/>
                        </a:spcAft>
                      </a:pPr>
                      <a:r>
                        <a:rPr lang="kk-KZ" sz="1300" dirty="0">
                          <a:effectLst/>
                          <a:latin typeface="Times New Roman" pitchFamily="18" charset="0"/>
                          <a:cs typeface="Times New Roman" pitchFamily="18" charset="0"/>
                        </a:rPr>
                        <a:t>Төртінші </a:t>
                      </a:r>
                      <a:endParaRPr lang="ru-RU" sz="13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ru-RU" sz="1300" dirty="0" err="1">
                          <a:solidFill>
                            <a:srgbClr val="C00000"/>
                          </a:solidFill>
                          <a:effectLst/>
                          <a:latin typeface="Times New Roman" pitchFamily="18" charset="0"/>
                          <a:cs typeface="Times New Roman" pitchFamily="18" charset="0"/>
                        </a:rPr>
                        <a:t>кибернетикалық</a:t>
                      </a:r>
                      <a:r>
                        <a:rPr lang="ru-RU" sz="1300" dirty="0">
                          <a:solidFill>
                            <a:srgbClr val="C00000"/>
                          </a:solidFill>
                          <a:effectLst/>
                          <a:latin typeface="Times New Roman" pitchFamily="18" charset="0"/>
                          <a:cs typeface="Times New Roman" pitchFamily="18" charset="0"/>
                        </a:rPr>
                        <a:t> </a:t>
                      </a:r>
                      <a:r>
                        <a:rPr lang="ru-RU" sz="1300" dirty="0" err="1">
                          <a:solidFill>
                            <a:srgbClr val="C00000"/>
                          </a:solidFill>
                          <a:effectLst/>
                          <a:latin typeface="Times New Roman" pitchFamily="18" charset="0"/>
                          <a:cs typeface="Times New Roman" pitchFamily="18" charset="0"/>
                        </a:rPr>
                        <a:t>немесе</a:t>
                      </a:r>
                      <a:r>
                        <a:rPr lang="ru-RU" sz="1300" dirty="0">
                          <a:solidFill>
                            <a:srgbClr val="C00000"/>
                          </a:solidFill>
                          <a:effectLst/>
                          <a:latin typeface="Times New Roman" pitchFamily="18" charset="0"/>
                          <a:cs typeface="Times New Roman" pitchFamily="18" charset="0"/>
                        </a:rPr>
                        <a:t> </a:t>
                      </a:r>
                      <a:r>
                        <a:rPr lang="ru-RU" sz="1300" dirty="0" err="1">
                          <a:solidFill>
                            <a:srgbClr val="C00000"/>
                          </a:solidFill>
                          <a:effectLst/>
                          <a:latin typeface="Times New Roman" pitchFamily="18" charset="0"/>
                          <a:cs typeface="Times New Roman" pitchFamily="18" charset="0"/>
                        </a:rPr>
                        <a:t>мультиосцилляторлық</a:t>
                      </a:r>
                      <a:r>
                        <a:rPr lang="ru-RU" sz="1300" dirty="0">
                          <a:solidFill>
                            <a:srgbClr val="C00000"/>
                          </a:solidFill>
                          <a:effectLst/>
                          <a:latin typeface="Times New Roman" pitchFamily="18" charset="0"/>
                          <a:cs typeface="Times New Roman" pitchFamily="18" charset="0"/>
                        </a:rPr>
                        <a:t> модель </a:t>
                      </a:r>
                      <a:r>
                        <a:rPr lang="ru-RU" sz="1300" dirty="0" err="1">
                          <a:solidFill>
                            <a:srgbClr val="C00000"/>
                          </a:solidFill>
                          <a:effectLst/>
                          <a:latin typeface="Times New Roman" pitchFamily="18" charset="0"/>
                          <a:cs typeface="Times New Roman" pitchFamily="18" charset="0"/>
                        </a:rPr>
                        <a:t>бойынша</a:t>
                      </a:r>
                      <a:endParaRPr lang="ru-RU" sz="1300" dirty="0">
                        <a:solidFill>
                          <a:srgbClr val="C00000"/>
                        </a:solidFill>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300" dirty="0">
                          <a:effectLst/>
                          <a:latin typeface="Times New Roman" pitchFamily="18" charset="0"/>
                          <a:cs typeface="Times New Roman" pitchFamily="18" charset="0"/>
                        </a:rPr>
                        <a:t>организмдегі көптеген осцилляторлардың арқасында</a:t>
                      </a:r>
                      <a:endParaRPr lang="ru-RU" sz="13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300" dirty="0">
                          <a:effectLst/>
                          <a:latin typeface="Times New Roman" pitchFamily="18" charset="0"/>
                          <a:cs typeface="Times New Roman" pitchFamily="18" charset="0"/>
                        </a:rPr>
                        <a:t>биоырғақтардың генерациялануы жүреді деген жорамал математикалық жолмен дәлелденген.</a:t>
                      </a:r>
                      <a:endParaRPr lang="ru-RU" sz="1300" dirty="0">
                        <a:effectLst/>
                        <a:latin typeface="Times New Roman" pitchFamily="18" charset="0"/>
                        <a:ea typeface="Calibri"/>
                        <a:cs typeface="Times New Roman" pitchFamily="18" charset="0"/>
                      </a:endParaRPr>
                    </a:p>
                  </a:txBody>
                  <a:tcPr marL="33929" marR="33929" marT="0" marB="0"/>
                </a:tc>
                <a:tc>
                  <a:txBody>
                    <a:bodyPr/>
                    <a:lstStyle/>
                    <a:p>
                      <a:pPr>
                        <a:lnSpc>
                          <a:spcPct val="115000"/>
                        </a:lnSpc>
                        <a:spcAft>
                          <a:spcPts val="0"/>
                        </a:spcAft>
                      </a:pPr>
                      <a:r>
                        <a:rPr lang="kk-KZ" sz="1300" dirty="0">
                          <a:effectLst/>
                          <a:latin typeface="Times New Roman" pitchFamily="18" charset="0"/>
                          <a:cs typeface="Times New Roman" pitchFamily="18" charset="0"/>
                        </a:rPr>
                        <a:t>Әртүрлі тербеліс жиілігімен сипатталатын көптеген осцилляторлардың болуы организмнің белгілі бір дәрежедегі беріктілігін, басқа осцилляторлар жүйелеріне және сыртқы қоршаған орта факторларына тәуелсізділікті қамтамасыз етеді</a:t>
                      </a:r>
                      <a:endParaRPr lang="ru-RU" sz="1300" dirty="0">
                        <a:effectLst/>
                        <a:latin typeface="Times New Roman" pitchFamily="18" charset="0"/>
                        <a:ea typeface="Calibri"/>
                        <a:cs typeface="Times New Roman" pitchFamily="18" charset="0"/>
                      </a:endParaRPr>
                    </a:p>
                  </a:txBody>
                  <a:tcPr marL="33929" marR="33929" marT="0" marB="0"/>
                </a:tc>
                <a:extLst>
                  <a:ext uri="{0D108BD9-81ED-4DB2-BD59-A6C34878D82A}">
                    <a16:rowId xmlns="" xmlns:a16="http://schemas.microsoft.com/office/drawing/2014/main" val="10004"/>
                  </a:ext>
                </a:extLst>
              </a:tr>
            </a:tbl>
          </a:graphicData>
        </a:graphic>
      </p:graphicFrame>
      <p:sp>
        <p:nvSpPr>
          <p:cNvPr id="20520" name="Номер слайда 3">
            <a:extLst>
              <a:ext uri="{FF2B5EF4-FFF2-40B4-BE49-F238E27FC236}">
                <a16:creationId xmlns="" xmlns:a16="http://schemas.microsoft.com/office/drawing/2014/main" id="{401CE4D2-F6CE-44E3-A140-4623425334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F16FE1-4B28-4051-BD9B-7998E083929F}" type="slidenum">
              <a:rPr lang="ru-RU" altLang="ru-RU" sz="1200" smtClean="0">
                <a:solidFill>
                  <a:srgbClr val="898989"/>
                </a:solidFill>
                <a:latin typeface="Arial" panose="020B0604020202020204" pitchFamily="34" charset="0"/>
              </a:rPr>
              <a:pPr>
                <a:spcBef>
                  <a:spcPct val="0"/>
                </a:spcBef>
                <a:buFontTx/>
                <a:buNone/>
              </a:pPr>
              <a:t>23</a:t>
            </a:fld>
            <a:endParaRPr lang="ru-RU" altLang="ru-RU" sz="1200">
              <a:solidFill>
                <a:srgbClr val="898989"/>
              </a:solidFill>
              <a:latin typeface="Arial" panose="020B0604020202020204" pitchFamily="34" charset="0"/>
            </a:endParaRPr>
          </a:p>
        </p:txBody>
      </p:sp>
    </p:spTree>
    <p:extLst>
      <p:ext uri="{BB962C8B-B14F-4D97-AF65-F5344CB8AC3E}">
        <p14:creationId xmlns:p14="http://schemas.microsoft.com/office/powerpoint/2010/main" val="1001235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cf2.ppt-online.org/files2/slide/s/SVY53oiGc1rvsEULwkIH6yQeqD8lFXuzjtbBMhn9fa/slide-4.jpg">
            <a:extLst>
              <a:ext uri="{FF2B5EF4-FFF2-40B4-BE49-F238E27FC236}">
                <a16:creationId xmlns="" xmlns:a16="http://schemas.microsoft.com/office/drawing/2014/main" id="{EDA463E1-C1B5-45AE-A575-2566845B4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212725"/>
            <a:ext cx="8575675"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192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a:extLst>
              <a:ext uri="{FF2B5EF4-FFF2-40B4-BE49-F238E27FC236}">
                <a16:creationId xmlns="" xmlns:a16="http://schemas.microsoft.com/office/drawing/2014/main" id="{B94159B2-7181-47DD-9FEC-F52A071CE85D}"/>
              </a:ext>
            </a:extLst>
          </p:cNvPr>
          <p:cNvSpPr txBox="1">
            <a:spLocks noChangeArrowheads="1"/>
          </p:cNvSpPr>
          <p:nvPr/>
        </p:nvSpPr>
        <p:spPr bwMode="auto">
          <a:xfrm>
            <a:off x="1095375" y="36513"/>
            <a:ext cx="6572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ru-RU" altLang="ru-RU" sz="4000">
              <a:solidFill>
                <a:prstClr val="black"/>
              </a:solidFill>
              <a:latin typeface="Garamond" panose="02020404030301010803" pitchFamily="18" charset="0"/>
              <a:cs typeface="Arial" panose="020B0604020202020204" pitchFamily="34" charset="0"/>
            </a:endParaRPr>
          </a:p>
        </p:txBody>
      </p:sp>
      <p:pic>
        <p:nvPicPr>
          <p:cNvPr id="22531" name="Picture 44" descr="original">
            <a:extLst>
              <a:ext uri="{FF2B5EF4-FFF2-40B4-BE49-F238E27FC236}">
                <a16:creationId xmlns="" xmlns:a16="http://schemas.microsoft.com/office/drawing/2014/main" id="{64F7BFC7-F5A7-4C0C-B688-46484EF5B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052513"/>
            <a:ext cx="74168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5">
            <a:extLst>
              <a:ext uri="{FF2B5EF4-FFF2-40B4-BE49-F238E27FC236}">
                <a16:creationId xmlns="" xmlns:a16="http://schemas.microsoft.com/office/drawing/2014/main" id="{C05D1E21-22CE-43FB-B44E-4A9BE0A7CD54}"/>
              </a:ext>
            </a:extLst>
          </p:cNvPr>
          <p:cNvSpPr txBox="1">
            <a:spLocks noChangeArrowheads="1"/>
          </p:cNvSpPr>
          <p:nvPr/>
        </p:nvSpPr>
        <p:spPr bwMode="auto">
          <a:xfrm>
            <a:off x="574675" y="311150"/>
            <a:ext cx="8174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ru-RU" altLang="ru-RU" i="1">
                <a:solidFill>
                  <a:prstClr val="black"/>
                </a:solidFill>
                <a:latin typeface="Times New Roman" panose="02020603050405020304" pitchFamily="18" charset="0"/>
                <a:cs typeface="Times New Roman" panose="02020603050405020304" pitchFamily="18" charset="0"/>
              </a:rPr>
              <a:t>Ағзалар белсенділігінің тәуліктік ауытқуы</a:t>
            </a:r>
          </a:p>
        </p:txBody>
      </p:sp>
    </p:spTree>
    <p:extLst>
      <p:ext uri="{BB962C8B-B14F-4D97-AF65-F5344CB8AC3E}">
        <p14:creationId xmlns:p14="http://schemas.microsoft.com/office/powerpoint/2010/main" val="553096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bioritmy-">
            <a:extLst>
              <a:ext uri="{FF2B5EF4-FFF2-40B4-BE49-F238E27FC236}">
                <a16:creationId xmlns="" xmlns:a16="http://schemas.microsoft.com/office/drawing/2014/main" id="{1808EB59-82BC-479B-987E-723A8560A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27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5">
            <a:extLst>
              <a:ext uri="{FF2B5EF4-FFF2-40B4-BE49-F238E27FC236}">
                <a16:creationId xmlns="" xmlns:a16="http://schemas.microsoft.com/office/drawing/2014/main" id="{41A3A98F-9539-4935-BACF-99CBF4BAF319}"/>
              </a:ext>
            </a:extLst>
          </p:cNvPr>
          <p:cNvSpPr txBox="1">
            <a:spLocks noChangeArrowheads="1"/>
          </p:cNvSpPr>
          <p:nvPr/>
        </p:nvSpPr>
        <p:spPr bwMode="auto">
          <a:xfrm>
            <a:off x="592138" y="179388"/>
            <a:ext cx="83010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ru-RU" altLang="ru-RU" b="1">
                <a:solidFill>
                  <a:prstClr val="black"/>
                </a:solidFill>
                <a:latin typeface="Garamond" panose="02020404030301010803" pitchFamily="18" charset="0"/>
                <a:cs typeface="Arial" panose="020B0604020202020204" pitchFamily="34" charset="0"/>
              </a:rPr>
              <a:t>Физиологиялық көрсеткіштердің өзгеруі бір тәулік ішінде</a:t>
            </a:r>
          </a:p>
        </p:txBody>
      </p:sp>
    </p:spTree>
    <p:extLst>
      <p:ext uri="{BB962C8B-B14F-4D97-AF65-F5344CB8AC3E}">
        <p14:creationId xmlns:p14="http://schemas.microsoft.com/office/powerpoint/2010/main" val="3574152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ъект 2">
            <a:extLst>
              <a:ext uri="{FF2B5EF4-FFF2-40B4-BE49-F238E27FC236}">
                <a16:creationId xmlns="" xmlns:a16="http://schemas.microsoft.com/office/drawing/2014/main" id="{FB28BDAD-7B47-4645-8FB7-1F7769715FD8}"/>
              </a:ext>
            </a:extLst>
          </p:cNvPr>
          <p:cNvSpPr>
            <a:spLocks noGrp="1"/>
          </p:cNvSpPr>
          <p:nvPr>
            <p:ph idx="1"/>
          </p:nvPr>
        </p:nvSpPr>
        <p:spPr/>
        <p:txBody>
          <a:bodyPr/>
          <a:lstStyle/>
          <a:p>
            <a:r>
              <a:rPr lang="kk-KZ" altLang="ru-RU" b="1"/>
              <a:t>Биоырғақтарды жіктеудің ең көп тарағаны және қабылданғаны - жиілік сипаттамасына қарай бөлінген биоырғақтарға беріледі.</a:t>
            </a:r>
            <a:endParaRPr lang="ru-RU" altLang="ru-RU"/>
          </a:p>
        </p:txBody>
      </p:sp>
      <p:sp>
        <p:nvSpPr>
          <p:cNvPr id="37891" name="Номер слайда 3">
            <a:extLst>
              <a:ext uri="{FF2B5EF4-FFF2-40B4-BE49-F238E27FC236}">
                <a16:creationId xmlns="" xmlns:a16="http://schemas.microsoft.com/office/drawing/2014/main" id="{7532A0E7-A5CB-4E07-ADBD-D2F7AA7C7F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AEEAB0-CAEC-45CB-9829-4330868872EA}" type="slidenum">
              <a:rPr lang="ru-RU" altLang="ru-RU" sz="1200" smtClean="0">
                <a:solidFill>
                  <a:srgbClr val="898989"/>
                </a:solidFill>
                <a:latin typeface="Arial" panose="020B0604020202020204" pitchFamily="34" charset="0"/>
              </a:rPr>
              <a:pPr>
                <a:spcBef>
                  <a:spcPct val="0"/>
                </a:spcBef>
                <a:buFontTx/>
                <a:buNone/>
              </a:pPr>
              <a:t>27</a:t>
            </a:fld>
            <a:endParaRPr lang="ru-RU" altLang="ru-RU" sz="1200">
              <a:solidFill>
                <a:srgbClr val="898989"/>
              </a:solidFill>
              <a:latin typeface="Arial" panose="020B0604020202020204" pitchFamily="34" charset="0"/>
            </a:endParaRPr>
          </a:p>
        </p:txBody>
      </p:sp>
    </p:spTree>
    <p:extLst>
      <p:ext uri="{BB962C8B-B14F-4D97-AF65-F5344CB8AC3E}">
        <p14:creationId xmlns:p14="http://schemas.microsoft.com/office/powerpoint/2010/main" val="298893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 xmlns:a16="http://schemas.microsoft.com/office/drawing/2014/main" id="{BCC2B2C3-F947-4474-84E5-EB2193F5A296}"/>
              </a:ext>
            </a:extLst>
          </p:cNvPr>
          <p:cNvGraphicFramePr>
            <a:graphicFrameLocks noGrp="1"/>
          </p:cNvGraphicFramePr>
          <p:nvPr>
            <p:ph idx="1"/>
          </p:nvPr>
        </p:nvGraphicFramePr>
        <p:xfrm>
          <a:off x="179511" y="44450"/>
          <a:ext cx="8856985" cy="6726896"/>
        </p:xfrm>
        <a:graphic>
          <a:graphicData uri="http://schemas.openxmlformats.org/drawingml/2006/table">
            <a:tbl>
              <a:tblPr firstRow="1" firstCol="1" bandRow="1">
                <a:tableStyleId>{BC89EF96-8CEA-46FF-86C4-4CE0E7609802}</a:tableStyleId>
              </a:tblPr>
              <a:tblGrid>
                <a:gridCol w="913815">
                  <a:extLst>
                    <a:ext uri="{9D8B030D-6E8A-4147-A177-3AD203B41FA5}">
                      <a16:colId xmlns="" xmlns:a16="http://schemas.microsoft.com/office/drawing/2014/main" val="20000"/>
                    </a:ext>
                  </a:extLst>
                </a:gridCol>
                <a:gridCol w="1687045">
                  <a:extLst>
                    <a:ext uri="{9D8B030D-6E8A-4147-A177-3AD203B41FA5}">
                      <a16:colId xmlns="" xmlns:a16="http://schemas.microsoft.com/office/drawing/2014/main" val="20001"/>
                    </a:ext>
                  </a:extLst>
                </a:gridCol>
                <a:gridCol w="1757339">
                  <a:extLst>
                    <a:ext uri="{9D8B030D-6E8A-4147-A177-3AD203B41FA5}">
                      <a16:colId xmlns="" xmlns:a16="http://schemas.microsoft.com/office/drawing/2014/main" val="20002"/>
                    </a:ext>
                  </a:extLst>
                </a:gridCol>
                <a:gridCol w="1827632">
                  <a:extLst>
                    <a:ext uri="{9D8B030D-6E8A-4147-A177-3AD203B41FA5}">
                      <a16:colId xmlns="" xmlns:a16="http://schemas.microsoft.com/office/drawing/2014/main" val="20003"/>
                    </a:ext>
                  </a:extLst>
                </a:gridCol>
                <a:gridCol w="2671154">
                  <a:extLst>
                    <a:ext uri="{9D8B030D-6E8A-4147-A177-3AD203B41FA5}">
                      <a16:colId xmlns="" xmlns:a16="http://schemas.microsoft.com/office/drawing/2014/main" val="20004"/>
                    </a:ext>
                  </a:extLst>
                </a:gridCol>
              </a:tblGrid>
              <a:tr h="504115">
                <a:tc gridSpan="5">
                  <a:txBody>
                    <a:bodyPr/>
                    <a:lstStyle/>
                    <a:p>
                      <a:pPr>
                        <a:lnSpc>
                          <a:spcPct val="115000"/>
                        </a:lnSpc>
                        <a:spcAft>
                          <a:spcPts val="0"/>
                        </a:spcAft>
                      </a:pPr>
                      <a:r>
                        <a:rPr lang="kk-KZ" sz="1600" dirty="0">
                          <a:effectLst/>
                        </a:rPr>
                        <a:t>Кесте – Ағзаның ырғақты белсенділігінің жіктелуі және ырғақтардың негізгі қасиеттері</a:t>
                      </a:r>
                      <a:endParaRPr lang="ru-RU" sz="1600" dirty="0">
                        <a:effectLst/>
                        <a:latin typeface="Times New Roman" pitchFamily="18" charset="0"/>
                        <a:ea typeface="Calibri"/>
                        <a:cs typeface="Times New Roman" pitchFamily="18" charset="0"/>
                      </a:endParaRPr>
                    </a:p>
                  </a:txBody>
                  <a:tcPr marL="5178" marR="5178" marT="5179" marB="5179" anchor="ctr"/>
                </a:tc>
                <a:tc hMerge="1">
                  <a:txBody>
                    <a:bodyPr/>
                    <a:lstStyle/>
                    <a:p>
                      <a:endParaRPr lang="ru-RU"/>
                    </a:p>
                  </a:txBody>
                  <a:tcPr/>
                </a:tc>
                <a:tc hMerge="1">
                  <a:txBody>
                    <a:bodyPr/>
                    <a:lstStyle/>
                    <a:p>
                      <a:endParaRPr lang="ru-RU"/>
                    </a:p>
                  </a:txBody>
                  <a:tcPr/>
                </a:tc>
                <a:tc hMerge="1">
                  <a:txBody>
                    <a:bodyPr/>
                    <a:lstStyle/>
                    <a:p>
                      <a:pPr>
                        <a:lnSpc>
                          <a:spcPct val="115000"/>
                        </a:lnSpc>
                        <a:spcAft>
                          <a:spcPts val="0"/>
                        </a:spcAft>
                      </a:pPr>
                      <a:endParaRPr lang="ru-RU" sz="1600" dirty="0">
                        <a:effectLst/>
                        <a:latin typeface="Times New Roman" pitchFamily="18" charset="0"/>
                        <a:ea typeface="Calibri"/>
                        <a:cs typeface="Times New Roman" pitchFamily="18" charset="0"/>
                      </a:endParaRPr>
                    </a:p>
                  </a:txBody>
                  <a:tcPr marL="5178" marR="5178" marT="5178" marB="5178" anchor="ctr">
                    <a:lnL w="12700" cap="flat" cmpd="sng" algn="ctr">
                      <a:solidFill>
                        <a:schemeClr val="tx1"/>
                      </a:solidFill>
                      <a:prstDash val="solid"/>
                      <a:round/>
                      <a:headEnd type="none" w="med" len="med"/>
                      <a:tailEnd type="none" w="med" len="med"/>
                    </a:lnL>
                  </a:tcPr>
                </a:tc>
                <a:tc hMerge="1">
                  <a:txBody>
                    <a:bodyPr/>
                    <a:lstStyle/>
                    <a:p>
                      <a:endParaRPr lang="ru-RU"/>
                    </a:p>
                  </a:txBody>
                  <a:tcPr/>
                </a:tc>
                <a:extLst>
                  <a:ext uri="{0D108BD9-81ED-4DB2-BD59-A6C34878D82A}">
                    <a16:rowId xmlns="" xmlns:a16="http://schemas.microsoft.com/office/drawing/2014/main" val="10000"/>
                  </a:ext>
                </a:extLst>
              </a:tr>
              <a:tr h="588784">
                <a:tc>
                  <a:txBody>
                    <a:bodyPr/>
                    <a:lstStyle/>
                    <a:p>
                      <a:pPr algn="ctr">
                        <a:lnSpc>
                          <a:spcPct val="115000"/>
                        </a:lnSpc>
                        <a:spcAft>
                          <a:spcPts val="0"/>
                        </a:spcAft>
                      </a:pPr>
                      <a:r>
                        <a:rPr lang="kk-KZ" sz="1100" dirty="0">
                          <a:effectLst/>
                        </a:rPr>
                        <a:t>Ырғақтардың класқа жіктелуі</a:t>
                      </a:r>
                      <a:endParaRPr lang="ru-RU" sz="1100" dirty="0">
                        <a:effectLst/>
                        <a:latin typeface="Times New Roman" pitchFamily="18" charset="0"/>
                        <a:ea typeface="Calibri"/>
                        <a:cs typeface="Times New Roman" pitchFamily="18" charset="0"/>
                      </a:endParaRPr>
                    </a:p>
                  </a:txBody>
                  <a:tcPr marL="5178" marR="5178" marT="5179" marB="5179" anchor="ctr"/>
                </a:tc>
                <a:tc>
                  <a:txBody>
                    <a:bodyPr/>
                    <a:lstStyle/>
                    <a:p>
                      <a:pPr algn="ctr">
                        <a:lnSpc>
                          <a:spcPct val="115000"/>
                        </a:lnSpc>
                        <a:spcAft>
                          <a:spcPts val="0"/>
                        </a:spcAft>
                      </a:pPr>
                      <a:r>
                        <a:rPr lang="kk-KZ" sz="1200" b="1" dirty="0">
                          <a:effectLst/>
                        </a:rPr>
                        <a:t>Ырғақтардың аталуы</a:t>
                      </a:r>
                      <a:endParaRPr lang="ru-RU" sz="1200" b="1" dirty="0">
                        <a:effectLst/>
                        <a:latin typeface="Times New Roman" pitchFamily="18" charset="0"/>
                        <a:ea typeface="Calibri"/>
                        <a:cs typeface="Times New Roman" pitchFamily="18" charset="0"/>
                      </a:endParaRPr>
                    </a:p>
                  </a:txBody>
                  <a:tcPr marL="5178" marR="5178" marT="5179" marB="5179" anchor="ctr"/>
                </a:tc>
                <a:tc>
                  <a:txBody>
                    <a:bodyPr/>
                    <a:lstStyle/>
                    <a:p>
                      <a:pPr algn="ctr">
                        <a:lnSpc>
                          <a:spcPct val="115000"/>
                        </a:lnSpc>
                        <a:spcAft>
                          <a:spcPts val="0"/>
                        </a:spcAft>
                      </a:pPr>
                      <a:r>
                        <a:rPr lang="ru-RU" sz="1200" b="1" dirty="0">
                          <a:effectLst/>
                        </a:rPr>
                        <a:t>Период</a:t>
                      </a:r>
                      <a:endParaRPr lang="ru-RU" sz="1200" b="1" dirty="0">
                        <a:effectLst/>
                        <a:latin typeface="Times New Roman" pitchFamily="18" charset="0"/>
                        <a:ea typeface="Calibri"/>
                        <a:cs typeface="Times New Roman" pitchFamily="18" charset="0"/>
                      </a:endParaRPr>
                    </a:p>
                  </a:txBody>
                  <a:tcPr marL="5178" marR="5178" marT="5179" marB="5179" anchor="ctr"/>
                </a:tc>
                <a:tc>
                  <a:txBody>
                    <a:bodyPr/>
                    <a:lstStyle/>
                    <a:p>
                      <a:pPr algn="ctr">
                        <a:lnSpc>
                          <a:spcPct val="115000"/>
                        </a:lnSpc>
                        <a:spcAft>
                          <a:spcPts val="0"/>
                        </a:spcAft>
                      </a:pPr>
                      <a:r>
                        <a:rPr lang="kk-KZ" sz="1200" b="1" dirty="0">
                          <a:effectLst/>
                        </a:rPr>
                        <a:t>Жиілік </a:t>
                      </a:r>
                      <a:endParaRPr lang="ru-RU" sz="1200" b="1" dirty="0">
                        <a:effectLst/>
                        <a:latin typeface="Times New Roman" pitchFamily="18" charset="0"/>
                        <a:ea typeface="Calibri"/>
                        <a:cs typeface="Times New Roman" pitchFamily="18" charset="0"/>
                      </a:endParaRPr>
                    </a:p>
                  </a:txBody>
                  <a:tcPr marL="5178" marR="5178" marT="5179" marB="5179" anchor="ctr"/>
                </a:tc>
                <a:tc>
                  <a:txBody>
                    <a:bodyPr/>
                    <a:lstStyle/>
                    <a:p>
                      <a:pPr algn="ctr">
                        <a:lnSpc>
                          <a:spcPct val="115000"/>
                        </a:lnSpc>
                        <a:spcAft>
                          <a:spcPts val="0"/>
                        </a:spcAft>
                      </a:pPr>
                      <a:r>
                        <a:rPr lang="kk-KZ" sz="1200" b="1" dirty="0">
                          <a:effectLst/>
                        </a:rPr>
                        <a:t>Берілген ырғақтар байқалатын ф</a:t>
                      </a:r>
                      <a:r>
                        <a:rPr lang="ru-RU" sz="1200" b="1" dirty="0" err="1">
                          <a:effectLst/>
                        </a:rPr>
                        <a:t>ункци</a:t>
                      </a:r>
                      <a:r>
                        <a:rPr lang="kk-KZ" sz="1200" b="1" dirty="0">
                          <a:effectLst/>
                        </a:rPr>
                        <a:t>ялар</a:t>
                      </a:r>
                      <a:endParaRPr lang="ru-RU" sz="1200" b="1"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 xmlns:a16="http://schemas.microsoft.com/office/drawing/2014/main" val="10001"/>
                  </a:ext>
                </a:extLst>
              </a:tr>
              <a:tr h="635497">
                <a:tc rowSpan="4">
                  <a:txBody>
                    <a:bodyPr/>
                    <a:lstStyle/>
                    <a:p>
                      <a:pPr>
                        <a:lnSpc>
                          <a:spcPct val="115000"/>
                        </a:lnSpc>
                        <a:spcAft>
                          <a:spcPts val="0"/>
                        </a:spcAft>
                      </a:pPr>
                      <a:r>
                        <a:rPr lang="kk-KZ" sz="1400" dirty="0">
                          <a:effectLst/>
                        </a:rPr>
                        <a:t>Жоғары </a:t>
                      </a:r>
                      <a:endParaRPr lang="ru-RU" sz="1400" dirty="0">
                        <a:effectLst/>
                      </a:endParaRPr>
                    </a:p>
                    <a:p>
                      <a:pPr>
                        <a:lnSpc>
                          <a:spcPct val="115000"/>
                        </a:lnSpc>
                        <a:spcAft>
                          <a:spcPts val="0"/>
                        </a:spcAft>
                      </a:pPr>
                      <a:r>
                        <a:rPr lang="kk-KZ" sz="1400" dirty="0">
                          <a:effectLst/>
                        </a:rPr>
                        <a:t>жиілікті</a:t>
                      </a:r>
                      <a:endParaRPr lang="ru-RU" sz="14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200" dirty="0">
                          <a:effectLst/>
                        </a:rPr>
                        <a:t>Арнайы атауы жоқ</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200" dirty="0">
                          <a:effectLst/>
                        </a:rPr>
                        <a:t>Микросекундың мыңнан жүздік бөлшектерде</a:t>
                      </a:r>
                      <a:r>
                        <a:rPr lang="ru-RU" sz="1200" dirty="0">
                          <a:effectLst/>
                        </a:rPr>
                        <a:t> (10</a:t>
                      </a:r>
                      <a:r>
                        <a:rPr lang="ru-RU" sz="1200" baseline="30000" dirty="0">
                          <a:effectLst/>
                        </a:rPr>
                        <a:t>-15</a:t>
                      </a:r>
                      <a:r>
                        <a:rPr lang="ru-RU" sz="1200" dirty="0">
                          <a:effectLst/>
                        </a:rPr>
                        <a:t>-10</a:t>
                      </a:r>
                      <a:r>
                        <a:rPr lang="ru-RU" sz="1200" baseline="30000" dirty="0">
                          <a:effectLst/>
                        </a:rPr>
                        <a:t>-14</a:t>
                      </a:r>
                      <a:r>
                        <a:rPr lang="ru-RU" sz="1200" dirty="0">
                          <a:effectLst/>
                        </a:rPr>
                        <a:t>с)</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10</a:t>
                      </a:r>
                      <a:r>
                        <a:rPr lang="ru-RU" sz="1200" baseline="30000" dirty="0">
                          <a:effectLst/>
                        </a:rPr>
                        <a:t>14</a:t>
                      </a:r>
                      <a:r>
                        <a:rPr lang="ru-RU" sz="1200" dirty="0">
                          <a:effectLst/>
                        </a:rPr>
                        <a:t>-10</a:t>
                      </a:r>
                      <a:r>
                        <a:rPr lang="ru-RU" sz="1200" baseline="30000" dirty="0">
                          <a:effectLst/>
                        </a:rPr>
                        <a:t>15</a:t>
                      </a:r>
                      <a:r>
                        <a:rPr lang="ru-RU" sz="1200" dirty="0">
                          <a:effectLst/>
                        </a:rPr>
                        <a:t> </a:t>
                      </a:r>
                      <a:r>
                        <a:rPr lang="ru-RU" sz="1200" dirty="0" err="1">
                          <a:effectLst/>
                        </a:rPr>
                        <a:t>гц</a:t>
                      </a:r>
                      <a:r>
                        <a:rPr lang="ru-RU" sz="1200" dirty="0">
                          <a:effectLst/>
                        </a:rPr>
                        <a:t> (сверхвысокие частоты) СВЧ</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200" dirty="0">
                          <a:effectLst/>
                        </a:rPr>
                        <a:t>Молекулалық деңгейде о</a:t>
                      </a:r>
                      <a:r>
                        <a:rPr lang="ru-RU" sz="1200" dirty="0" err="1">
                          <a:effectLst/>
                        </a:rPr>
                        <a:t>сцилляция</a:t>
                      </a:r>
                      <a:r>
                        <a:rPr lang="ru-RU" sz="1200" dirty="0">
                          <a:effectLst/>
                        </a:rPr>
                        <a:t> </a:t>
                      </a:r>
                      <a:endParaRPr lang="ru-RU" sz="12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 xmlns:a16="http://schemas.microsoft.com/office/drawing/2014/main" val="10002"/>
                  </a:ext>
                </a:extLst>
              </a:tr>
              <a:tr h="431031">
                <a:tc vMerge="1">
                  <a:txBody>
                    <a:bodyPr/>
                    <a:lstStyle/>
                    <a:p>
                      <a:endParaRPr lang="ru-RU"/>
                    </a:p>
                  </a:txBody>
                  <a:tcPr/>
                </a:tc>
                <a:tc>
                  <a:txBody>
                    <a:bodyPr/>
                    <a:lstStyle/>
                    <a:p>
                      <a:pPr>
                        <a:lnSpc>
                          <a:spcPct val="115000"/>
                        </a:lnSpc>
                        <a:spcAft>
                          <a:spcPts val="0"/>
                        </a:spcAft>
                      </a:pPr>
                      <a:r>
                        <a:rPr lang="ru-RU" sz="1200" dirty="0">
                          <a:effectLst/>
                        </a:rPr>
                        <a:t>ЭЭГ</a:t>
                      </a:r>
                      <a:r>
                        <a:rPr lang="kk-KZ" sz="1200" dirty="0">
                          <a:effectLst/>
                        </a:rPr>
                        <a:t> ырғағының атаулары</a:t>
                      </a:r>
                      <a:endParaRPr lang="ru-RU" sz="1200" dirty="0">
                        <a:effectLst/>
                      </a:endParaRPr>
                    </a:p>
                    <a:p>
                      <a:pPr>
                        <a:lnSpc>
                          <a:spcPct val="115000"/>
                        </a:lnSpc>
                        <a:spcAft>
                          <a:spcPts val="0"/>
                        </a:spcAft>
                      </a:pPr>
                      <a:r>
                        <a:rPr lang="ru-RU" sz="1200" dirty="0">
                          <a:effectLst/>
                        </a:rPr>
                        <a:t> (альфа, бета  т.</a:t>
                      </a:r>
                      <a:r>
                        <a:rPr lang="kk-KZ" sz="1200" dirty="0">
                          <a:effectLst/>
                        </a:rPr>
                        <a:t>б</a:t>
                      </a:r>
                      <a:r>
                        <a:rPr lang="ru-RU" sz="1200" dirty="0">
                          <a:effectLst/>
                        </a:rPr>
                        <a:t>.)</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30 </a:t>
                      </a:r>
                      <a:r>
                        <a:rPr lang="ru-RU" sz="1200" dirty="0" err="1">
                          <a:effectLst/>
                        </a:rPr>
                        <a:t>мс</a:t>
                      </a:r>
                      <a:r>
                        <a:rPr lang="ru-RU" sz="1200" dirty="0">
                          <a:effectLst/>
                        </a:rPr>
                        <a:t> </a:t>
                      </a:r>
                      <a:r>
                        <a:rPr lang="kk-KZ" sz="1200" dirty="0">
                          <a:effectLst/>
                        </a:rPr>
                        <a:t> - </a:t>
                      </a:r>
                      <a:r>
                        <a:rPr lang="ru-RU" sz="1200" dirty="0">
                          <a:effectLst/>
                        </a:rPr>
                        <a:t>2 с</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0,5-30 </a:t>
                      </a:r>
                      <a:r>
                        <a:rPr lang="ru-RU" sz="1200" dirty="0" err="1">
                          <a:effectLst/>
                        </a:rPr>
                        <a:t>гц</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Электроэнцефалограмма (ЭЭГ)</a:t>
                      </a:r>
                      <a:endParaRPr lang="ru-RU" sz="12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 xmlns:a16="http://schemas.microsoft.com/office/drawing/2014/main" val="10003"/>
                  </a:ext>
                </a:extLst>
              </a:tr>
              <a:tr h="314602">
                <a:tc vMerge="1">
                  <a:txBody>
                    <a:bodyPr/>
                    <a:lstStyle/>
                    <a:p>
                      <a:endParaRPr lang="ru-RU"/>
                    </a:p>
                  </a:txBody>
                  <a:tcPr/>
                </a:tc>
                <a:tc>
                  <a:txBody>
                    <a:bodyPr/>
                    <a:lstStyle/>
                    <a:p>
                      <a:pPr>
                        <a:lnSpc>
                          <a:spcPct val="115000"/>
                        </a:lnSpc>
                        <a:spcAft>
                          <a:spcPts val="0"/>
                        </a:spcAft>
                      </a:pPr>
                      <a:r>
                        <a:rPr lang="ru-RU" sz="1200" dirty="0">
                          <a:effectLst/>
                        </a:rPr>
                        <a:t>Секунд</a:t>
                      </a:r>
                      <a:r>
                        <a:rPr lang="kk-KZ" sz="1200" dirty="0">
                          <a:effectLst/>
                        </a:rPr>
                        <a:t>тық толқындар</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1 с </a:t>
                      </a:r>
                      <a:r>
                        <a:rPr lang="kk-KZ" sz="1200" dirty="0">
                          <a:effectLst/>
                        </a:rPr>
                        <a:t>-</a:t>
                      </a:r>
                      <a:r>
                        <a:rPr lang="ru-RU" sz="1200" dirty="0">
                          <a:effectLst/>
                        </a:rPr>
                        <a:t> 1 мин</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a:effectLst/>
                        </a:rPr>
                        <a:t>1-0.02 гц</a:t>
                      </a:r>
                      <a:endParaRPr lang="ru-RU" sz="120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err="1">
                          <a:effectLst/>
                        </a:rPr>
                        <a:t>ЭЭГ,электрокардиограмма</a:t>
                      </a:r>
                      <a:r>
                        <a:rPr lang="ru-RU" sz="1200" dirty="0">
                          <a:effectLst/>
                        </a:rPr>
                        <a:t> (ЭКГ)</a:t>
                      </a:r>
                      <a:endParaRPr lang="ru-RU" sz="12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 xmlns:a16="http://schemas.microsoft.com/office/drawing/2014/main" val="10004"/>
                  </a:ext>
                </a:extLst>
              </a:tr>
              <a:tr h="360083">
                <a:tc vMerge="1">
                  <a:txBody>
                    <a:bodyPr/>
                    <a:lstStyle/>
                    <a:p>
                      <a:endParaRPr lang="ru-RU"/>
                    </a:p>
                  </a:txBody>
                  <a:tcPr/>
                </a:tc>
                <a:tc>
                  <a:txBody>
                    <a:bodyPr/>
                    <a:lstStyle/>
                    <a:p>
                      <a:pPr>
                        <a:lnSpc>
                          <a:spcPct val="115000"/>
                        </a:lnSpc>
                        <a:spcAft>
                          <a:spcPts val="0"/>
                        </a:spcAft>
                      </a:pPr>
                      <a:r>
                        <a:rPr lang="ru-RU" sz="1200" dirty="0">
                          <a:effectLst/>
                        </a:rPr>
                        <a:t>Минут</a:t>
                      </a:r>
                      <a:r>
                        <a:rPr lang="kk-KZ" sz="1200" dirty="0">
                          <a:effectLst/>
                        </a:rPr>
                        <a:t>тық толқындар</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30 мин</a:t>
                      </a:r>
                      <a:r>
                        <a:rPr lang="kk-KZ" sz="1200" dirty="0">
                          <a:effectLst/>
                        </a:rPr>
                        <a:t>-қа дейін</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a:effectLst/>
                        </a:rPr>
                        <a:t>1-30 мин</a:t>
                      </a:r>
                      <a:r>
                        <a:rPr lang="kk-KZ" sz="1200">
                          <a:effectLst/>
                        </a:rPr>
                        <a:t> аралығында 1 цикл</a:t>
                      </a:r>
                      <a:endParaRPr lang="ru-RU" sz="120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ЭЭГ, </a:t>
                      </a:r>
                      <a:r>
                        <a:rPr lang="kk-KZ" sz="1200" dirty="0">
                          <a:effectLst/>
                        </a:rPr>
                        <a:t>тыныс алу</a:t>
                      </a:r>
                      <a:r>
                        <a:rPr lang="ru-RU" sz="1200" dirty="0">
                          <a:effectLst/>
                        </a:rPr>
                        <a:t>, </a:t>
                      </a:r>
                      <a:r>
                        <a:rPr lang="kk-KZ" sz="1200" dirty="0">
                          <a:effectLst/>
                        </a:rPr>
                        <a:t>ішектегі </a:t>
                      </a:r>
                      <a:r>
                        <a:rPr lang="ru-RU" sz="1200" dirty="0">
                          <a:effectLst/>
                        </a:rPr>
                        <a:t>перистальтика </a:t>
                      </a:r>
                      <a:endParaRPr lang="ru-RU" sz="12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 xmlns:a16="http://schemas.microsoft.com/office/drawing/2014/main" val="10005"/>
                  </a:ext>
                </a:extLst>
              </a:tr>
              <a:tr h="781593">
                <a:tc rowSpan="4">
                  <a:txBody>
                    <a:bodyPr/>
                    <a:lstStyle/>
                    <a:p>
                      <a:pPr>
                        <a:lnSpc>
                          <a:spcPct val="115000"/>
                        </a:lnSpc>
                        <a:spcAft>
                          <a:spcPts val="0"/>
                        </a:spcAft>
                      </a:pPr>
                      <a:r>
                        <a:rPr lang="kk-KZ" sz="1400" dirty="0">
                          <a:effectLst/>
                        </a:rPr>
                        <a:t>Орташа </a:t>
                      </a:r>
                      <a:endParaRPr lang="ru-RU" sz="14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err="1">
                          <a:effectLst/>
                        </a:rPr>
                        <a:t>Ультрадиан</a:t>
                      </a:r>
                      <a:r>
                        <a:rPr lang="kk-KZ" sz="1200" dirty="0">
                          <a:effectLst/>
                        </a:rPr>
                        <a:t>ды</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30 мин</a:t>
                      </a:r>
                      <a:r>
                        <a:rPr lang="kk-KZ" sz="1200" dirty="0">
                          <a:effectLst/>
                        </a:rPr>
                        <a:t> астам</a:t>
                      </a:r>
                      <a:r>
                        <a:rPr lang="ru-RU" sz="1200" dirty="0">
                          <a:effectLst/>
                        </a:rPr>
                        <a:t>, 20</a:t>
                      </a:r>
                      <a:r>
                        <a:rPr lang="kk-KZ" sz="1200" dirty="0">
                          <a:effectLst/>
                        </a:rPr>
                        <a:t>сағ төмен</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20 </a:t>
                      </a:r>
                      <a:r>
                        <a:rPr lang="kk-KZ" sz="1200" dirty="0">
                          <a:effectLst/>
                        </a:rPr>
                        <a:t>сағатта 1 циклдан астам</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200" dirty="0">
                          <a:effectLst/>
                        </a:rPr>
                        <a:t>Қандағы, несептегі т.б. негізгі компоненттерінің тербелуінің метаболитикалық процестері, секреция процестері</a:t>
                      </a:r>
                      <a:endParaRPr lang="ru-RU" sz="12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 xmlns:a16="http://schemas.microsoft.com/office/drawing/2014/main" val="10006"/>
                  </a:ext>
                </a:extLst>
              </a:tr>
              <a:tr h="349799">
                <a:tc vMerge="1">
                  <a:txBody>
                    <a:bodyPr/>
                    <a:lstStyle/>
                    <a:p>
                      <a:endParaRPr lang="ru-RU"/>
                    </a:p>
                  </a:txBody>
                  <a:tcPr/>
                </a:tc>
                <a:tc>
                  <a:txBody>
                    <a:bodyPr/>
                    <a:lstStyle/>
                    <a:p>
                      <a:pPr>
                        <a:lnSpc>
                          <a:spcPct val="115000"/>
                        </a:lnSpc>
                        <a:spcAft>
                          <a:spcPts val="0"/>
                        </a:spcAft>
                      </a:pPr>
                      <a:r>
                        <a:rPr lang="ru-RU" sz="1200" dirty="0">
                          <a:effectLst/>
                        </a:rPr>
                        <a:t>Циркадиан</a:t>
                      </a:r>
                      <a:r>
                        <a:rPr lang="kk-KZ" sz="1200" dirty="0">
                          <a:effectLst/>
                        </a:rPr>
                        <a:t>ды</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20-28</a:t>
                      </a:r>
                      <a:r>
                        <a:rPr lang="kk-KZ" sz="1200" dirty="0">
                          <a:effectLst/>
                        </a:rPr>
                        <a:t>сағ</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200" dirty="0">
                          <a:effectLst/>
                        </a:rPr>
                        <a:t>Тәулікте шамамен</a:t>
                      </a:r>
                      <a:r>
                        <a:rPr lang="ru-RU" sz="1200" dirty="0">
                          <a:effectLst/>
                        </a:rPr>
                        <a:t> 1 цикл</a:t>
                      </a:r>
                      <a:endParaRPr lang="ru-RU" sz="1200" dirty="0">
                        <a:effectLst/>
                        <a:latin typeface="Times New Roman" pitchFamily="18" charset="0"/>
                        <a:ea typeface="Calibri"/>
                        <a:cs typeface="Times New Roman" pitchFamily="18" charset="0"/>
                      </a:endParaRPr>
                    </a:p>
                  </a:txBody>
                  <a:tcPr marL="5178" marR="5178" marT="5179" marB="5179" anchor="ctr"/>
                </a:tc>
                <a:tc rowSpan="3">
                  <a:txBody>
                    <a:bodyPr/>
                    <a:lstStyle/>
                    <a:p>
                      <a:pPr>
                        <a:lnSpc>
                          <a:spcPct val="115000"/>
                        </a:lnSpc>
                        <a:spcAft>
                          <a:spcPts val="0"/>
                        </a:spcAft>
                      </a:pPr>
                      <a:r>
                        <a:rPr lang="kk-KZ" sz="1200" dirty="0">
                          <a:effectLst/>
                        </a:rPr>
                        <a:t>Ұйықтау-сергек циклы</a:t>
                      </a:r>
                      <a:endParaRPr lang="ru-RU" sz="1200" dirty="0">
                        <a:effectLst/>
                      </a:endParaRPr>
                    </a:p>
                    <a:p>
                      <a:pPr>
                        <a:lnSpc>
                          <a:spcPct val="115000"/>
                        </a:lnSpc>
                        <a:spcAft>
                          <a:spcPts val="0"/>
                        </a:spcAft>
                      </a:pPr>
                      <a:r>
                        <a:rPr lang="kk-KZ" sz="1200" dirty="0">
                          <a:effectLst/>
                        </a:rPr>
                        <a:t>Температураның, артериялық қысымның, клетка бөлінуінің жиілігі ырғақты өзгеруі – ағзаның барлық функциясының өзгеруі</a:t>
                      </a:r>
                      <a:endParaRPr lang="ru-RU" sz="12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 xmlns:a16="http://schemas.microsoft.com/office/drawing/2014/main" val="10007"/>
                  </a:ext>
                </a:extLst>
              </a:tr>
              <a:tr h="345154">
                <a:tc vMerge="1">
                  <a:txBody>
                    <a:bodyPr/>
                    <a:lstStyle/>
                    <a:p>
                      <a:endParaRPr lang="ru-RU"/>
                    </a:p>
                  </a:txBody>
                  <a:tcPr/>
                </a:tc>
                <a:tc>
                  <a:txBody>
                    <a:bodyPr/>
                    <a:lstStyle/>
                    <a:p>
                      <a:pPr>
                        <a:lnSpc>
                          <a:spcPct val="115000"/>
                        </a:lnSpc>
                        <a:spcAft>
                          <a:spcPts val="0"/>
                        </a:spcAft>
                      </a:pPr>
                      <a:r>
                        <a:rPr lang="ru-RU" sz="1200" dirty="0" err="1">
                          <a:effectLst/>
                        </a:rPr>
                        <a:t>Инфрадиан</a:t>
                      </a:r>
                      <a:r>
                        <a:rPr lang="kk-KZ" sz="1200" dirty="0">
                          <a:effectLst/>
                        </a:rPr>
                        <a:t>ды</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28 </a:t>
                      </a:r>
                      <a:r>
                        <a:rPr lang="kk-KZ" sz="1200" dirty="0">
                          <a:effectLst/>
                        </a:rPr>
                        <a:t>сағ жоғары</a:t>
                      </a:r>
                      <a:r>
                        <a:rPr lang="ru-RU" sz="1200" dirty="0">
                          <a:effectLst/>
                        </a:rPr>
                        <a:t>.</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30 </a:t>
                      </a:r>
                      <a:r>
                        <a:rPr lang="kk-KZ" sz="1200" dirty="0">
                          <a:effectLst/>
                        </a:rPr>
                        <a:t>сағ</a:t>
                      </a:r>
                      <a:r>
                        <a:rPr lang="ru-RU" sz="1200" dirty="0">
                          <a:effectLst/>
                        </a:rPr>
                        <a:t> -5 </a:t>
                      </a:r>
                      <a:r>
                        <a:rPr lang="kk-KZ" sz="1200" dirty="0">
                          <a:effectLst/>
                        </a:rPr>
                        <a:t>күнде 1 цикл</a:t>
                      </a:r>
                      <a:endParaRPr lang="ru-RU" sz="1200" dirty="0">
                        <a:effectLst/>
                        <a:latin typeface="Times New Roman" pitchFamily="18" charset="0"/>
                        <a:ea typeface="Calibri"/>
                        <a:cs typeface="Times New Roman" pitchFamily="18" charset="0"/>
                      </a:endParaRPr>
                    </a:p>
                  </a:txBody>
                  <a:tcPr marL="5178" marR="5178" marT="5179" marB="5179" anchor="ctr"/>
                </a:tc>
                <a:tc vMerge="1">
                  <a:txBody>
                    <a:bodyPr/>
                    <a:lstStyle/>
                    <a:p>
                      <a:endParaRPr lang="ru-RU"/>
                    </a:p>
                  </a:txBody>
                  <a:tcPr/>
                </a:tc>
                <a:extLst>
                  <a:ext uri="{0D108BD9-81ED-4DB2-BD59-A6C34878D82A}">
                    <a16:rowId xmlns="" xmlns:a16="http://schemas.microsoft.com/office/drawing/2014/main" val="10008"/>
                  </a:ext>
                </a:extLst>
              </a:tr>
              <a:tr h="459681">
                <a:tc vMerge="1">
                  <a:txBody>
                    <a:bodyPr/>
                    <a:lstStyle/>
                    <a:p>
                      <a:endParaRPr lang="ru-RU"/>
                    </a:p>
                  </a:txBody>
                  <a:tcPr/>
                </a:tc>
                <a:tc>
                  <a:txBody>
                    <a:bodyPr/>
                    <a:lstStyle/>
                    <a:p>
                      <a:pPr>
                        <a:lnSpc>
                          <a:spcPct val="115000"/>
                        </a:lnSpc>
                        <a:spcAft>
                          <a:spcPts val="0"/>
                        </a:spcAft>
                      </a:pPr>
                      <a:r>
                        <a:rPr lang="ru-RU" sz="1200" dirty="0" err="1">
                          <a:effectLst/>
                        </a:rPr>
                        <a:t>Циркасептидиан</a:t>
                      </a:r>
                      <a:r>
                        <a:rPr lang="kk-KZ" sz="1200" dirty="0">
                          <a:effectLst/>
                        </a:rPr>
                        <a:t>ды</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200" dirty="0">
                          <a:effectLst/>
                        </a:rPr>
                        <a:t>Шамамен 1 апта </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7 </a:t>
                      </a:r>
                      <a:r>
                        <a:rPr lang="kk-KZ" sz="1200" dirty="0">
                          <a:effectLst/>
                        </a:rPr>
                        <a:t>күнде 1 цикл</a:t>
                      </a:r>
                      <a:endParaRPr lang="ru-RU" sz="1200" dirty="0">
                        <a:effectLst/>
                        <a:latin typeface="Times New Roman" pitchFamily="18" charset="0"/>
                        <a:ea typeface="Calibri"/>
                        <a:cs typeface="Times New Roman" pitchFamily="18" charset="0"/>
                      </a:endParaRPr>
                    </a:p>
                  </a:txBody>
                  <a:tcPr marL="5178" marR="5178" marT="5179" marB="5179" anchor="ctr"/>
                </a:tc>
                <a:tc vMerge="1">
                  <a:txBody>
                    <a:bodyPr/>
                    <a:lstStyle/>
                    <a:p>
                      <a:endParaRPr lang="ru-RU"/>
                    </a:p>
                  </a:txBody>
                  <a:tcPr/>
                </a:tc>
                <a:extLst>
                  <a:ext uri="{0D108BD9-81ED-4DB2-BD59-A6C34878D82A}">
                    <a16:rowId xmlns="" xmlns:a16="http://schemas.microsoft.com/office/drawing/2014/main" val="10009"/>
                  </a:ext>
                </a:extLst>
              </a:tr>
              <a:tr h="335221">
                <a:tc rowSpan="4">
                  <a:txBody>
                    <a:bodyPr/>
                    <a:lstStyle/>
                    <a:p>
                      <a:pPr>
                        <a:lnSpc>
                          <a:spcPct val="115000"/>
                        </a:lnSpc>
                        <a:spcAft>
                          <a:spcPts val="0"/>
                        </a:spcAft>
                      </a:pPr>
                      <a:r>
                        <a:rPr lang="kk-KZ" sz="1400" dirty="0">
                          <a:effectLst/>
                        </a:rPr>
                        <a:t>Төмен</a:t>
                      </a:r>
                      <a:endParaRPr lang="ru-RU" sz="1400" dirty="0">
                        <a:effectLst/>
                      </a:endParaRPr>
                    </a:p>
                    <a:p>
                      <a:pPr>
                        <a:lnSpc>
                          <a:spcPct val="115000"/>
                        </a:lnSpc>
                        <a:spcAft>
                          <a:spcPts val="0"/>
                        </a:spcAft>
                      </a:pPr>
                      <a:r>
                        <a:rPr lang="kk-KZ" sz="1400" dirty="0">
                          <a:effectLst/>
                        </a:rPr>
                        <a:t>жиілікті</a:t>
                      </a:r>
                      <a:endParaRPr lang="ru-RU" sz="14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err="1">
                          <a:effectLst/>
                        </a:rPr>
                        <a:t>Циркавигинтидиан</a:t>
                      </a:r>
                      <a:r>
                        <a:rPr lang="kk-KZ" sz="1200" dirty="0">
                          <a:effectLst/>
                        </a:rPr>
                        <a:t>ды</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200" dirty="0">
                          <a:effectLst/>
                        </a:rPr>
                        <a:t>шамамен</a:t>
                      </a:r>
                      <a:r>
                        <a:rPr lang="ru-RU" sz="1200" dirty="0">
                          <a:effectLst/>
                        </a:rPr>
                        <a:t> 20</a:t>
                      </a:r>
                      <a:r>
                        <a:rPr lang="kk-KZ" sz="1200" dirty="0">
                          <a:effectLst/>
                        </a:rPr>
                        <a:t>күн </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200" dirty="0">
                          <a:effectLst/>
                        </a:rPr>
                        <a:t>3 күнде 1 цикл</a:t>
                      </a:r>
                      <a:endParaRPr lang="ru-RU" sz="1200" dirty="0">
                        <a:effectLst/>
                        <a:latin typeface="Times New Roman" pitchFamily="18" charset="0"/>
                        <a:ea typeface="Calibri"/>
                        <a:cs typeface="Times New Roman" pitchFamily="18" charset="0"/>
                      </a:endParaRPr>
                    </a:p>
                  </a:txBody>
                  <a:tcPr marL="5178" marR="5178" marT="5179" marB="5179" anchor="ctr"/>
                </a:tc>
                <a:tc rowSpan="2">
                  <a:txBody>
                    <a:bodyPr/>
                    <a:lstStyle/>
                    <a:p>
                      <a:pPr>
                        <a:lnSpc>
                          <a:spcPct val="115000"/>
                        </a:lnSpc>
                        <a:spcAft>
                          <a:spcPts val="0"/>
                        </a:spcAft>
                      </a:pPr>
                      <a:r>
                        <a:rPr lang="ru-RU" sz="1200" dirty="0" err="1">
                          <a:effectLst/>
                        </a:rPr>
                        <a:t>Эндокрин</a:t>
                      </a:r>
                      <a:r>
                        <a:rPr lang="kk-KZ" sz="1200" dirty="0">
                          <a:effectLst/>
                        </a:rPr>
                        <a:t>ді</a:t>
                      </a:r>
                      <a:r>
                        <a:rPr lang="ru-RU" sz="1200" dirty="0">
                          <a:effectLst/>
                        </a:rPr>
                        <a:t> (</a:t>
                      </a:r>
                      <a:r>
                        <a:rPr lang="ru-RU" sz="1200" dirty="0" err="1">
                          <a:effectLst/>
                        </a:rPr>
                        <a:t>менструаль</a:t>
                      </a:r>
                      <a:r>
                        <a:rPr lang="kk-KZ" sz="1200" dirty="0">
                          <a:effectLst/>
                        </a:rPr>
                        <a:t>ды </a:t>
                      </a:r>
                      <a:r>
                        <a:rPr lang="ru-RU" sz="1200" dirty="0">
                          <a:effectLst/>
                        </a:rPr>
                        <a:t>цикл) </a:t>
                      </a:r>
                      <a:r>
                        <a:rPr lang="kk-KZ" sz="1200" dirty="0">
                          <a:effectLst/>
                        </a:rPr>
                        <a:t>және</a:t>
                      </a:r>
                      <a:r>
                        <a:rPr lang="ru-RU" sz="1200" dirty="0">
                          <a:effectLst/>
                        </a:rPr>
                        <a:t> </a:t>
                      </a:r>
                      <a:r>
                        <a:rPr lang="ru-RU" sz="1200" dirty="0" err="1">
                          <a:effectLst/>
                        </a:rPr>
                        <a:t>метаболи</a:t>
                      </a:r>
                      <a:r>
                        <a:rPr lang="kk-KZ" sz="1200" dirty="0">
                          <a:effectLst/>
                        </a:rPr>
                        <a:t>тикалық</a:t>
                      </a:r>
                      <a:r>
                        <a:rPr lang="ru-RU" sz="1200" dirty="0">
                          <a:effectLst/>
                        </a:rPr>
                        <a:t> </a:t>
                      </a:r>
                      <a:r>
                        <a:rPr lang="ru-RU" sz="1200" dirty="0" err="1">
                          <a:effectLst/>
                        </a:rPr>
                        <a:t>процес</a:t>
                      </a:r>
                      <a:r>
                        <a:rPr lang="kk-KZ" sz="1200" dirty="0">
                          <a:effectLst/>
                        </a:rPr>
                        <a:t>тер</a:t>
                      </a:r>
                      <a:endParaRPr lang="ru-RU" sz="12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 xmlns:a16="http://schemas.microsoft.com/office/drawing/2014/main" val="10010"/>
                  </a:ext>
                </a:extLst>
              </a:tr>
              <a:tr h="360083">
                <a:tc vMerge="1">
                  <a:txBody>
                    <a:bodyPr/>
                    <a:lstStyle/>
                    <a:p>
                      <a:endParaRPr lang="ru-RU"/>
                    </a:p>
                  </a:txBody>
                  <a:tcPr/>
                </a:tc>
                <a:tc>
                  <a:txBody>
                    <a:bodyPr/>
                    <a:lstStyle/>
                    <a:p>
                      <a:pPr>
                        <a:lnSpc>
                          <a:spcPct val="115000"/>
                        </a:lnSpc>
                        <a:spcAft>
                          <a:spcPts val="0"/>
                        </a:spcAft>
                      </a:pPr>
                      <a:r>
                        <a:rPr lang="ru-RU" sz="1200" dirty="0" err="1">
                          <a:effectLst/>
                        </a:rPr>
                        <a:t>Циркатригинтидиан</a:t>
                      </a:r>
                      <a:r>
                        <a:rPr lang="kk-KZ" sz="1200" dirty="0">
                          <a:effectLst/>
                        </a:rPr>
                        <a:t>ды</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200" dirty="0">
                          <a:effectLst/>
                        </a:rPr>
                        <a:t>шамамен</a:t>
                      </a:r>
                      <a:r>
                        <a:rPr lang="ru-RU" sz="1200" dirty="0">
                          <a:effectLst/>
                        </a:rPr>
                        <a:t> 1 </a:t>
                      </a:r>
                      <a:r>
                        <a:rPr lang="kk-KZ" sz="1200" dirty="0">
                          <a:effectLst/>
                        </a:rPr>
                        <a:t>ай</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28 – 32 </a:t>
                      </a:r>
                      <a:r>
                        <a:rPr lang="kk-KZ" sz="1200" dirty="0">
                          <a:effectLst/>
                        </a:rPr>
                        <a:t>күндерде 1 цикл</a:t>
                      </a:r>
                      <a:endParaRPr lang="ru-RU" sz="1200" dirty="0">
                        <a:effectLst/>
                        <a:latin typeface="Times New Roman" pitchFamily="18" charset="0"/>
                        <a:ea typeface="Calibri"/>
                        <a:cs typeface="Times New Roman" pitchFamily="18" charset="0"/>
                      </a:endParaRPr>
                    </a:p>
                  </a:txBody>
                  <a:tcPr marL="5178" marR="5178" marT="5179" marB="5179" anchor="ctr"/>
                </a:tc>
                <a:tc vMerge="1">
                  <a:txBody>
                    <a:bodyPr/>
                    <a:lstStyle/>
                    <a:p>
                      <a:endParaRPr lang="ru-RU"/>
                    </a:p>
                  </a:txBody>
                  <a:tcPr/>
                </a:tc>
                <a:extLst>
                  <a:ext uri="{0D108BD9-81ED-4DB2-BD59-A6C34878D82A}">
                    <a16:rowId xmlns="" xmlns:a16="http://schemas.microsoft.com/office/drawing/2014/main" val="10011"/>
                  </a:ext>
                </a:extLst>
              </a:tr>
              <a:tr h="355438">
                <a:tc vMerge="1">
                  <a:txBody>
                    <a:bodyPr/>
                    <a:lstStyle/>
                    <a:p>
                      <a:endParaRPr lang="ru-RU"/>
                    </a:p>
                  </a:txBody>
                  <a:tcPr/>
                </a:tc>
                <a:tc>
                  <a:txBody>
                    <a:bodyPr/>
                    <a:lstStyle/>
                    <a:p>
                      <a:pPr>
                        <a:lnSpc>
                          <a:spcPct val="115000"/>
                        </a:lnSpc>
                        <a:spcAft>
                          <a:spcPts val="0"/>
                        </a:spcAft>
                      </a:pPr>
                      <a:r>
                        <a:rPr lang="ru-RU" sz="1200" dirty="0" err="1">
                          <a:effectLst/>
                        </a:rPr>
                        <a:t>Циркануаль</a:t>
                      </a:r>
                      <a:r>
                        <a:rPr lang="kk-KZ" sz="1200" dirty="0">
                          <a:effectLst/>
                        </a:rPr>
                        <a:t>ды</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200" dirty="0">
                          <a:effectLst/>
                        </a:rPr>
                        <a:t>шамамен</a:t>
                      </a:r>
                      <a:r>
                        <a:rPr lang="ru-RU" sz="1200" dirty="0">
                          <a:effectLst/>
                        </a:rPr>
                        <a:t> 1 </a:t>
                      </a:r>
                      <a:r>
                        <a:rPr lang="kk-KZ" sz="1200" dirty="0">
                          <a:effectLst/>
                        </a:rPr>
                        <a:t>жыл</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200" dirty="0">
                          <a:effectLst/>
                        </a:rPr>
                        <a:t>Жылына 1 </a:t>
                      </a:r>
                      <a:r>
                        <a:rPr lang="ru-RU" sz="1200" dirty="0">
                          <a:effectLst/>
                        </a:rPr>
                        <a:t> цикл</a:t>
                      </a:r>
                      <a:endParaRPr lang="ru-RU" sz="1200" dirty="0">
                        <a:effectLst/>
                        <a:latin typeface="Times New Roman" pitchFamily="18" charset="0"/>
                        <a:ea typeface="Calibri"/>
                        <a:cs typeface="Times New Roman" pitchFamily="18" charset="0"/>
                      </a:endParaRPr>
                    </a:p>
                  </a:txBody>
                  <a:tcPr marL="5178" marR="5178" marT="5179" marB="5179" anchor="ctr"/>
                </a:tc>
                <a:tc rowSpan="2">
                  <a:txBody>
                    <a:bodyPr/>
                    <a:lstStyle/>
                    <a:p>
                      <a:pPr>
                        <a:lnSpc>
                          <a:spcPct val="115000"/>
                        </a:lnSpc>
                        <a:spcAft>
                          <a:spcPts val="0"/>
                        </a:spcAft>
                      </a:pPr>
                      <a:r>
                        <a:rPr lang="kk-KZ" sz="1200" dirty="0">
                          <a:effectLst/>
                        </a:rPr>
                        <a:t>Баяулатылған  метаболитикалық және эндокринді процестер және ағзаның басқа да функциялары</a:t>
                      </a:r>
                      <a:endParaRPr lang="ru-RU" sz="12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 xmlns:a16="http://schemas.microsoft.com/office/drawing/2014/main" val="10012"/>
                  </a:ext>
                </a:extLst>
              </a:tr>
              <a:tr h="314445">
                <a:tc vMerge="1">
                  <a:txBody>
                    <a:bodyPr/>
                    <a:lstStyle/>
                    <a:p>
                      <a:endParaRPr lang="ru-RU"/>
                    </a:p>
                  </a:txBody>
                  <a:tcPr/>
                </a:tc>
                <a:tc>
                  <a:txBody>
                    <a:bodyPr/>
                    <a:lstStyle/>
                    <a:p>
                      <a:pPr>
                        <a:lnSpc>
                          <a:spcPct val="115000"/>
                        </a:lnSpc>
                        <a:spcAft>
                          <a:spcPts val="0"/>
                        </a:spcAft>
                      </a:pPr>
                      <a:r>
                        <a:rPr lang="kk-KZ" sz="1200" dirty="0">
                          <a:effectLst/>
                        </a:rPr>
                        <a:t>Көпжылдық </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1.5 </a:t>
                      </a:r>
                      <a:r>
                        <a:rPr lang="kk-KZ" sz="1200" dirty="0">
                          <a:effectLst/>
                        </a:rPr>
                        <a:t>– бірнеше жыл</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200" dirty="0">
                          <a:effectLst/>
                        </a:rPr>
                        <a:t>Бірнеше жылда </a:t>
                      </a:r>
                      <a:r>
                        <a:rPr lang="ru-RU" sz="1200" dirty="0">
                          <a:effectLst/>
                        </a:rPr>
                        <a:t>1 цикл </a:t>
                      </a:r>
                      <a:endParaRPr lang="ru-RU" sz="1200" dirty="0">
                        <a:effectLst/>
                        <a:latin typeface="Times New Roman" pitchFamily="18" charset="0"/>
                        <a:ea typeface="Calibri"/>
                        <a:cs typeface="Times New Roman" pitchFamily="18" charset="0"/>
                      </a:endParaRPr>
                    </a:p>
                  </a:txBody>
                  <a:tcPr marL="5178" marR="5178" marT="5179" marB="5179" anchor="ctr"/>
                </a:tc>
                <a:tc vMerge="1">
                  <a:txBody>
                    <a:bodyPr/>
                    <a:lstStyle/>
                    <a:p>
                      <a:endParaRPr lang="ru-RU"/>
                    </a:p>
                  </a:txBody>
                  <a:tcPr/>
                </a:tc>
                <a:extLst>
                  <a:ext uri="{0D108BD9-81ED-4DB2-BD59-A6C34878D82A}">
                    <a16:rowId xmlns="" xmlns:a16="http://schemas.microsoft.com/office/drawing/2014/main" val="10013"/>
                  </a:ext>
                </a:extLst>
              </a:tr>
              <a:tr h="444661">
                <a:tc>
                  <a:txBody>
                    <a:bodyPr/>
                    <a:lstStyle/>
                    <a:p>
                      <a:pPr>
                        <a:lnSpc>
                          <a:spcPct val="115000"/>
                        </a:lnSpc>
                        <a:spcAft>
                          <a:spcPts val="0"/>
                        </a:spcAft>
                      </a:pPr>
                      <a:r>
                        <a:rPr lang="kk-KZ" sz="1400" dirty="0">
                          <a:effectLst/>
                        </a:rPr>
                        <a:t>өтебаяу</a:t>
                      </a:r>
                      <a:endParaRPr lang="ru-RU" sz="14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a:effectLst/>
                        </a:rPr>
                        <a:t>Мега</a:t>
                      </a:r>
                      <a:r>
                        <a:rPr lang="kk-KZ" sz="1200" dirty="0">
                          <a:effectLst/>
                        </a:rPr>
                        <a:t>ырғақтар</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200" dirty="0">
                          <a:effectLst/>
                        </a:rPr>
                        <a:t>Ондаған және көп ондаған жылдар</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kk-KZ" sz="1200" dirty="0">
                          <a:effectLst/>
                        </a:rPr>
                        <a:t>Ондаған жылда </a:t>
                      </a:r>
                      <a:r>
                        <a:rPr lang="ru-RU" sz="1200" dirty="0">
                          <a:effectLst/>
                        </a:rPr>
                        <a:t>1 цикл </a:t>
                      </a:r>
                      <a:endParaRPr lang="ru-RU" sz="1200" dirty="0">
                        <a:effectLst/>
                        <a:latin typeface="Times New Roman" pitchFamily="18" charset="0"/>
                        <a:ea typeface="Calibri"/>
                        <a:cs typeface="Times New Roman" pitchFamily="18" charset="0"/>
                      </a:endParaRPr>
                    </a:p>
                  </a:txBody>
                  <a:tcPr marL="5178" marR="5178" marT="5179" marB="5179" anchor="ctr"/>
                </a:tc>
                <a:tc>
                  <a:txBody>
                    <a:bodyPr/>
                    <a:lstStyle/>
                    <a:p>
                      <a:pPr>
                        <a:lnSpc>
                          <a:spcPct val="115000"/>
                        </a:lnSpc>
                        <a:spcAft>
                          <a:spcPts val="0"/>
                        </a:spcAft>
                      </a:pPr>
                      <a:r>
                        <a:rPr lang="ru-RU" sz="1200" dirty="0" err="1">
                          <a:effectLst/>
                        </a:rPr>
                        <a:t>мультииндивидуаль</a:t>
                      </a:r>
                      <a:r>
                        <a:rPr lang="kk-KZ" sz="1200" dirty="0">
                          <a:effectLst/>
                        </a:rPr>
                        <a:t>ды жүйелердегі ырғақтар</a:t>
                      </a:r>
                      <a:r>
                        <a:rPr lang="ru-RU" sz="1200" dirty="0">
                          <a:effectLst/>
                        </a:rPr>
                        <a:t>. </a:t>
                      </a:r>
                      <a:r>
                        <a:rPr lang="ru-RU" sz="1200" dirty="0" err="1">
                          <a:effectLst/>
                        </a:rPr>
                        <a:t>Эпидеми</a:t>
                      </a:r>
                      <a:r>
                        <a:rPr lang="kk-KZ" sz="1200" dirty="0">
                          <a:effectLst/>
                        </a:rPr>
                        <a:t>я</a:t>
                      </a:r>
                      <a:endParaRPr lang="ru-RU" sz="1200" dirty="0">
                        <a:effectLst/>
                        <a:latin typeface="Times New Roman" pitchFamily="18" charset="0"/>
                        <a:ea typeface="Calibri"/>
                        <a:cs typeface="Times New Roman" pitchFamily="18" charset="0"/>
                      </a:endParaRPr>
                    </a:p>
                  </a:txBody>
                  <a:tcPr marL="5178" marR="5178" marT="5179" marB="5179" anchor="ct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391075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Номер слайда 3">
            <a:extLst>
              <a:ext uri="{FF2B5EF4-FFF2-40B4-BE49-F238E27FC236}">
                <a16:creationId xmlns="" xmlns:a16="http://schemas.microsoft.com/office/drawing/2014/main" id="{FCD19A02-7FE4-4192-843D-9665C56FCB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102A83-BE2D-42CB-BA7D-268D4C056AE0}" type="slidenum">
              <a:rPr lang="ru-RU" altLang="ru-RU" sz="1200" smtClean="0">
                <a:solidFill>
                  <a:srgbClr val="898989"/>
                </a:solidFill>
                <a:latin typeface="Arial" panose="020B0604020202020204" pitchFamily="34" charset="0"/>
              </a:rPr>
              <a:pPr>
                <a:spcBef>
                  <a:spcPct val="0"/>
                </a:spcBef>
                <a:buFontTx/>
                <a:buNone/>
              </a:pPr>
              <a:t>29</a:t>
            </a:fld>
            <a:endParaRPr lang="ru-RU" altLang="ru-RU" sz="1200">
              <a:solidFill>
                <a:srgbClr val="898989"/>
              </a:solidFill>
              <a:latin typeface="Arial" panose="020B0604020202020204" pitchFamily="34" charset="0"/>
            </a:endParaRPr>
          </a:p>
        </p:txBody>
      </p:sp>
      <p:sp>
        <p:nvSpPr>
          <p:cNvPr id="26627" name="TextBox 4">
            <a:extLst>
              <a:ext uri="{FF2B5EF4-FFF2-40B4-BE49-F238E27FC236}">
                <a16:creationId xmlns="" xmlns:a16="http://schemas.microsoft.com/office/drawing/2014/main" id="{81B6A171-72A7-4695-B863-9761FCCF5CF7}"/>
              </a:ext>
            </a:extLst>
          </p:cNvPr>
          <p:cNvSpPr txBox="1">
            <a:spLocks noChangeArrowheads="1"/>
          </p:cNvSpPr>
          <p:nvPr/>
        </p:nvSpPr>
        <p:spPr bwMode="auto">
          <a:xfrm>
            <a:off x="179388" y="242888"/>
            <a:ext cx="8785225"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ru-RU" altLang="ru-RU" sz="2200">
                <a:solidFill>
                  <a:prstClr val="black"/>
                </a:solidFill>
                <a:latin typeface="Arial" panose="020B0604020202020204" pitchFamily="34" charset="0"/>
              </a:rPr>
              <a:t>Жиілік сипаттамасына тәуелді биоырғақтар </a:t>
            </a:r>
            <a:r>
              <a:rPr lang="ru-RU" altLang="ru-RU" sz="2200" b="1">
                <a:solidFill>
                  <a:srgbClr val="FF0000"/>
                </a:solidFill>
                <a:latin typeface="Arial" panose="020B0604020202020204" pitchFamily="34" charset="0"/>
              </a:rPr>
              <a:t>жоғары жиілікті </a:t>
            </a:r>
            <a:r>
              <a:rPr lang="ru-RU" altLang="ru-RU" sz="2200">
                <a:solidFill>
                  <a:prstClr val="black"/>
                </a:solidFill>
                <a:latin typeface="Arial" panose="020B0604020202020204" pitchFamily="34" charset="0"/>
              </a:rPr>
              <a:t>және </a:t>
            </a:r>
            <a:r>
              <a:rPr lang="ru-RU" altLang="ru-RU" sz="2200" b="1">
                <a:solidFill>
                  <a:srgbClr val="FF0000"/>
                </a:solidFill>
                <a:latin typeface="Arial" panose="020B0604020202020204" pitchFamily="34" charset="0"/>
              </a:rPr>
              <a:t>орташа жиілікті </a:t>
            </a:r>
            <a:r>
              <a:rPr lang="ru-RU" altLang="ru-RU" sz="2200">
                <a:solidFill>
                  <a:prstClr val="black"/>
                </a:solidFill>
                <a:latin typeface="Arial" panose="020B0604020202020204" pitchFamily="34" charset="0"/>
              </a:rPr>
              <a:t>топтарға жіктеледі. </a:t>
            </a:r>
          </a:p>
          <a:p>
            <a:pPr algn="just" eaLnBrk="0" fontAlgn="base" hangingPunct="0">
              <a:spcBef>
                <a:spcPct val="0"/>
              </a:spcBef>
              <a:spcAft>
                <a:spcPct val="0"/>
              </a:spcAft>
              <a:buFontTx/>
              <a:buNone/>
            </a:pPr>
            <a:r>
              <a:rPr lang="ru-RU" altLang="ru-RU" sz="2200" b="1">
                <a:solidFill>
                  <a:srgbClr val="FF0000"/>
                </a:solidFill>
                <a:latin typeface="Arial" panose="020B0604020202020204" pitchFamily="34" charset="0"/>
              </a:rPr>
              <a:t>Жоғары жиілікті биоырғақтардың </a:t>
            </a:r>
            <a:r>
              <a:rPr lang="ru-RU" altLang="ru-RU" sz="2200">
                <a:solidFill>
                  <a:prstClr val="black"/>
                </a:solidFill>
                <a:latin typeface="Arial" panose="020B0604020202020204" pitchFamily="34" charset="0"/>
              </a:rPr>
              <a:t>периоды 30 минуттан кем болады. Көбіне бұл ырғақтар сыртқы ортаның циклдік өзгерістеріне тәуелсіз келеді және клетканың арнайы функциясымен жүзеге асады. Секундтық үлестер мен секунд аралықтарына биоқұрылымдардың конформациялық өзгерістерін, атап айтқанда биохимиялық циклдерді жатқызуға болады және бір секундтың ішінде болатын айналыстың санымен сипатталады. </a:t>
            </a:r>
          </a:p>
          <a:p>
            <a:pPr algn="just" eaLnBrk="0" fontAlgn="base" hangingPunct="0">
              <a:spcBef>
                <a:spcPct val="0"/>
              </a:spcBef>
              <a:spcAft>
                <a:spcPct val="0"/>
              </a:spcAft>
              <a:buFontTx/>
              <a:buNone/>
            </a:pPr>
            <a:r>
              <a:rPr lang="ru-RU" altLang="ru-RU" sz="2200">
                <a:solidFill>
                  <a:prstClr val="black"/>
                </a:solidFill>
                <a:latin typeface="Arial" panose="020B0604020202020204" pitchFamily="34" charset="0"/>
              </a:rPr>
              <a:t>Бір секунд ішіндегі айналыстар альдолаза үшін – 33, гексокиназада – 215, креазада - </a:t>
            </a:r>
            <a:r>
              <a:rPr lang="ru-RU" altLang="ru-RU" sz="2400" b="1">
                <a:solidFill>
                  <a:prstClr val="black"/>
                </a:solidFill>
                <a:latin typeface="Times New Roman" panose="02020603050405020304" pitchFamily="18" charset="0"/>
                <a:cs typeface="Times New Roman" panose="02020603050405020304" pitchFamily="18" charset="0"/>
              </a:rPr>
              <a:t>77</a:t>
            </a:r>
            <a:r>
              <a:rPr lang="en-US" altLang="ru-RU" sz="2400" b="1">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ru-RU" altLang="ru-RU" sz="2400" b="1">
                <a:solidFill>
                  <a:prstClr val="black"/>
                </a:solidFill>
                <a:latin typeface="Times New Roman" panose="02020603050405020304" pitchFamily="18" charset="0"/>
                <a:cs typeface="Times New Roman" panose="02020603050405020304" pitchFamily="18" charset="0"/>
              </a:rPr>
              <a:t>10</a:t>
            </a:r>
            <a:r>
              <a:rPr lang="ru-RU" altLang="ru-RU" sz="2400" b="1" baseline="30000">
                <a:solidFill>
                  <a:prstClr val="black"/>
                </a:solidFill>
                <a:latin typeface="Times New Roman" panose="02020603050405020304" pitchFamily="18" charset="0"/>
                <a:cs typeface="Times New Roman" panose="02020603050405020304" pitchFamily="18" charset="0"/>
              </a:rPr>
              <a:t>3</a:t>
            </a:r>
            <a:r>
              <a:rPr lang="ru-RU" altLang="ru-RU" sz="2200">
                <a:solidFill>
                  <a:prstClr val="black"/>
                </a:solidFill>
                <a:latin typeface="Arial" panose="020B0604020202020204" pitchFamily="34" charset="0"/>
              </a:rPr>
              <a:t>, каталазада - </a:t>
            </a:r>
            <a:r>
              <a:rPr lang="ru-RU" altLang="ru-RU" sz="2400" b="1">
                <a:solidFill>
                  <a:prstClr val="black"/>
                </a:solidFill>
                <a:latin typeface="Times New Roman" panose="02020603050405020304" pitchFamily="18" charset="0"/>
                <a:cs typeface="Times New Roman" panose="02020603050405020304" pitchFamily="18" charset="0"/>
              </a:rPr>
              <a:t>8</a:t>
            </a:r>
            <a:r>
              <a:rPr lang="en-US" altLang="ru-RU" sz="2400" b="1">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ru-RU" altLang="ru-RU" sz="2400" b="1">
                <a:solidFill>
                  <a:prstClr val="black"/>
                </a:solidFill>
                <a:latin typeface="Times New Roman" panose="02020603050405020304" pitchFamily="18" charset="0"/>
                <a:cs typeface="Times New Roman" panose="02020603050405020304" pitchFamily="18" charset="0"/>
              </a:rPr>
              <a:t>10</a:t>
            </a:r>
            <a:r>
              <a:rPr lang="ru-RU" altLang="ru-RU" sz="2400" b="1" baseline="30000">
                <a:solidFill>
                  <a:prstClr val="black"/>
                </a:solidFill>
                <a:latin typeface="Times New Roman" panose="02020603050405020304" pitchFamily="18" charset="0"/>
                <a:cs typeface="Times New Roman" panose="02020603050405020304" pitchFamily="18" charset="0"/>
              </a:rPr>
              <a:t>5</a:t>
            </a:r>
            <a:r>
              <a:rPr lang="ru-RU" altLang="ru-RU" sz="2200">
                <a:solidFill>
                  <a:prstClr val="black"/>
                </a:solidFill>
                <a:latin typeface="Arial" panose="020B0604020202020204" pitchFamily="34" charset="0"/>
              </a:rPr>
              <a:t>, ацетилхолинэстеразада - </a:t>
            </a:r>
            <a:r>
              <a:rPr lang="ru-RU" altLang="ru-RU" sz="2400" b="1">
                <a:solidFill>
                  <a:prstClr val="black"/>
                </a:solidFill>
                <a:latin typeface="Times New Roman" panose="02020603050405020304" pitchFamily="18" charset="0"/>
                <a:cs typeface="Times New Roman" panose="02020603050405020304" pitchFamily="18" charset="0"/>
              </a:rPr>
              <a:t>3</a:t>
            </a:r>
            <a:r>
              <a:rPr lang="en-US" altLang="ru-RU" sz="2400" b="1">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ru-RU" altLang="ru-RU" sz="2400" b="1">
                <a:solidFill>
                  <a:prstClr val="black"/>
                </a:solidFill>
                <a:latin typeface="Times New Roman" panose="02020603050405020304" pitchFamily="18" charset="0"/>
                <a:cs typeface="Times New Roman" panose="02020603050405020304" pitchFamily="18" charset="0"/>
              </a:rPr>
              <a:t>10</a:t>
            </a:r>
            <a:r>
              <a:rPr lang="ru-RU" altLang="ru-RU" sz="2400" b="1" baseline="30000">
                <a:solidFill>
                  <a:prstClr val="black"/>
                </a:solidFill>
                <a:latin typeface="Times New Roman" panose="02020603050405020304" pitchFamily="18" charset="0"/>
                <a:cs typeface="Times New Roman" panose="02020603050405020304" pitchFamily="18" charset="0"/>
              </a:rPr>
              <a:t>6</a:t>
            </a:r>
            <a:r>
              <a:rPr lang="ru-RU" altLang="ru-RU" sz="2400" b="1">
                <a:solidFill>
                  <a:prstClr val="black"/>
                </a:solidFill>
                <a:latin typeface="Times New Roman" panose="02020603050405020304" pitchFamily="18" charset="0"/>
                <a:cs typeface="Times New Roman" panose="02020603050405020304" pitchFamily="18" charset="0"/>
              </a:rPr>
              <a:t> </a:t>
            </a:r>
            <a:r>
              <a:rPr lang="ru-RU" altLang="ru-RU" sz="2400" b="1">
                <a:solidFill>
                  <a:prstClr val="black"/>
                </a:solidFill>
                <a:latin typeface="Arial" panose="020B0604020202020204" pitchFamily="34" charset="0"/>
              </a:rPr>
              <a:t> </a:t>
            </a:r>
            <a:r>
              <a:rPr lang="ru-RU" altLang="ru-RU" sz="2200">
                <a:solidFill>
                  <a:prstClr val="black"/>
                </a:solidFill>
                <a:latin typeface="Arial" panose="020B0604020202020204" pitchFamily="34" charset="0"/>
              </a:rPr>
              <a:t>тең. </a:t>
            </a:r>
          </a:p>
          <a:p>
            <a:pPr algn="just" eaLnBrk="0" fontAlgn="base" hangingPunct="0">
              <a:spcBef>
                <a:spcPct val="0"/>
              </a:spcBef>
              <a:spcAft>
                <a:spcPct val="0"/>
              </a:spcAft>
              <a:buFontTx/>
              <a:buNone/>
            </a:pPr>
            <a:r>
              <a:rPr lang="ru-RU" altLang="ru-RU" sz="2200">
                <a:solidFill>
                  <a:prstClr val="black"/>
                </a:solidFill>
                <a:latin typeface="Arial" panose="020B0604020202020204" pitchFamily="34" charset="0"/>
              </a:rPr>
              <a:t>Адамның ЭЭГ-да жоғары жиіліктің алты диапазоны анықталған: </a:t>
            </a:r>
            <a:r>
              <a:rPr lang="en-US" altLang="ru-RU" sz="220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ru-RU" altLang="ru-RU" sz="2200">
                <a:solidFill>
                  <a:prstClr val="black"/>
                </a:solidFill>
                <a:latin typeface="Arial" panose="020B0604020202020204" pitchFamily="34" charset="0"/>
              </a:rPr>
              <a:t>-ырғақтар бір секундта - 1-3, </a:t>
            </a:r>
            <a:r>
              <a:rPr lang="en-US" altLang="ru-RU" sz="220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ru-RU" altLang="ru-RU" sz="2200">
                <a:solidFill>
                  <a:prstClr val="black"/>
                </a:solidFill>
                <a:latin typeface="Arial" panose="020B0604020202020204" pitchFamily="34" charset="0"/>
              </a:rPr>
              <a:t>-ырғақтар - 4-7; </a:t>
            </a:r>
            <a:r>
              <a:rPr lang="en-US" altLang="ru-RU" sz="220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ru-RU" altLang="ru-RU" sz="2200">
                <a:solidFill>
                  <a:prstClr val="black"/>
                </a:solidFill>
                <a:latin typeface="Arial" panose="020B0604020202020204" pitchFamily="34" charset="0"/>
              </a:rPr>
              <a:t>-ырғақтар - 8-13, </a:t>
            </a:r>
            <a:r>
              <a:rPr lang="en-US" altLang="ru-RU" sz="220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ru-RU" altLang="ru-RU" sz="2200">
                <a:solidFill>
                  <a:prstClr val="black"/>
                </a:solidFill>
                <a:latin typeface="Arial" panose="020B0604020202020204" pitchFamily="34" charset="0"/>
              </a:rPr>
              <a:t>-ырғақтар - 14-20 және 21-30, </a:t>
            </a:r>
            <a:r>
              <a:rPr lang="en-US" altLang="ru-RU" sz="220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ru-RU" altLang="ru-RU" sz="2200">
                <a:solidFill>
                  <a:prstClr val="black"/>
                </a:solidFill>
                <a:latin typeface="Arial" panose="020B0604020202020204" pitchFamily="34" charset="0"/>
              </a:rPr>
              <a:t>-ырғақтар - 31-70 тербелістегі жиілігімен (терб/с) жүреді. </a:t>
            </a:r>
          </a:p>
        </p:txBody>
      </p:sp>
    </p:spTree>
    <p:extLst>
      <p:ext uri="{BB962C8B-B14F-4D97-AF65-F5344CB8AC3E}">
        <p14:creationId xmlns:p14="http://schemas.microsoft.com/office/powerpoint/2010/main" val="340720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7534620" cy="38472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28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Биологиялық </a:t>
            </a:r>
            <a:r>
              <a:rPr lang="ru-RU" sz="2400" dirty="0" err="1">
                <a:latin typeface="Times New Roman" panose="02020603050405020304" pitchFamily="18" charset="0"/>
                <a:cs typeface="Times New Roman" panose="02020603050405020304" pitchFamily="18" charset="0"/>
              </a:rPr>
              <a:t>жүйелерде тіршіліктің барлық деңгейінде кездесетін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оралымды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құбылыстар біртұтас организмнің бірлестірілген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әрекеті ретінде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байқалады.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табиғи құбылыстардың ішінде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организмге</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оқтын </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оқтын маңызды ықпал жасайтын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тәуліктік ырғақ.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Маусымдық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оралым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климатқа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бейімделу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әсерленістерін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тудырады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Күннің оралымдығы жеке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организмнің және олардың топтары</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популяциясының арнамалы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бейімділісіне</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жағдай жасайды</a:t>
            </a:r>
            <a:r>
              <a:rPr lang="ru-RU" sz="24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15362" name="Picture 2" descr="http://melaxen.kz/kz/assets/template/img/articles/846b40e6b570587baa24722db0d8d2b9.jpg"/>
          <p:cNvPicPr>
            <a:picLocks noChangeAspect="1" noChangeArrowheads="1"/>
          </p:cNvPicPr>
          <p:nvPr/>
        </p:nvPicPr>
        <p:blipFill>
          <a:blip r:embed="rId2"/>
          <a:srcRect/>
          <a:stretch>
            <a:fillRect/>
          </a:stretch>
        </p:blipFill>
        <p:spPr bwMode="auto">
          <a:xfrm>
            <a:off x="2143108" y="4000500"/>
            <a:ext cx="4286250" cy="2857500"/>
          </a:xfrm>
          <a:prstGeom prst="rect">
            <a:avLst/>
          </a:prstGeom>
          <a:ln>
            <a:noFill/>
          </a:ln>
          <a:effectLst>
            <a:softEdge rad="112500"/>
          </a:effectLst>
        </p:spPr>
      </p:pic>
    </p:spTree>
    <p:extLst>
      <p:ext uri="{BB962C8B-B14F-4D97-AF65-F5344CB8AC3E}">
        <p14:creationId xmlns:p14="http://schemas.microsoft.com/office/powerpoint/2010/main" val="4015795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Номер слайда 3">
            <a:extLst>
              <a:ext uri="{FF2B5EF4-FFF2-40B4-BE49-F238E27FC236}">
                <a16:creationId xmlns="" xmlns:a16="http://schemas.microsoft.com/office/drawing/2014/main" id="{9BC04A9A-FA0A-4D92-93A3-F98FD60A78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518F22B-714F-48CD-802B-6D9A19018565}" type="slidenum">
              <a:rPr lang="ru-RU" altLang="ru-RU" sz="1200" smtClean="0">
                <a:solidFill>
                  <a:srgbClr val="898989"/>
                </a:solidFill>
                <a:latin typeface="Arial" panose="020B0604020202020204" pitchFamily="34" charset="0"/>
              </a:rPr>
              <a:pPr>
                <a:spcBef>
                  <a:spcPct val="0"/>
                </a:spcBef>
                <a:buFontTx/>
                <a:buNone/>
              </a:pPr>
              <a:t>30</a:t>
            </a:fld>
            <a:endParaRPr lang="ru-RU" altLang="ru-RU" sz="1200">
              <a:solidFill>
                <a:srgbClr val="898989"/>
              </a:solidFill>
              <a:latin typeface="Arial" panose="020B0604020202020204" pitchFamily="34" charset="0"/>
            </a:endParaRPr>
          </a:p>
        </p:txBody>
      </p:sp>
      <p:sp>
        <p:nvSpPr>
          <p:cNvPr id="27651" name="TextBox 4">
            <a:extLst>
              <a:ext uri="{FF2B5EF4-FFF2-40B4-BE49-F238E27FC236}">
                <a16:creationId xmlns="" xmlns:a16="http://schemas.microsoft.com/office/drawing/2014/main" id="{79BC44C1-F921-417B-B723-38798830F136}"/>
              </a:ext>
            </a:extLst>
          </p:cNvPr>
          <p:cNvSpPr txBox="1">
            <a:spLocks noChangeArrowheads="1"/>
          </p:cNvSpPr>
          <p:nvPr/>
        </p:nvSpPr>
        <p:spPr bwMode="auto">
          <a:xfrm>
            <a:off x="323850" y="620713"/>
            <a:ext cx="84963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ru-RU" altLang="ru-RU" b="1">
                <a:solidFill>
                  <a:srgbClr val="FF0000"/>
                </a:solidFill>
                <a:latin typeface="Arial" panose="020B0604020202020204" pitchFamily="34" charset="0"/>
              </a:rPr>
              <a:t>Орташа жиіліктегі биоырғақтардың </a:t>
            </a:r>
            <a:r>
              <a:rPr lang="ru-RU" altLang="ru-RU">
                <a:solidFill>
                  <a:prstClr val="black"/>
                </a:solidFill>
                <a:latin typeface="Arial" panose="020B0604020202020204" pitchFamily="34" charset="0"/>
              </a:rPr>
              <a:t>периоды 30 минуттан 6 күнге дейінгі аралықты алады. </a:t>
            </a:r>
          </a:p>
          <a:p>
            <a:pPr algn="just" eaLnBrk="0" fontAlgn="base" hangingPunct="0">
              <a:spcBef>
                <a:spcPct val="0"/>
              </a:spcBef>
              <a:spcAft>
                <a:spcPct val="0"/>
              </a:spcAft>
              <a:buFontTx/>
              <a:buNone/>
            </a:pPr>
            <a:r>
              <a:rPr lang="ru-RU" altLang="ru-RU">
                <a:solidFill>
                  <a:prstClr val="black"/>
                </a:solidFill>
                <a:latin typeface="Arial" panose="020B0604020202020204" pitchFamily="34" charset="0"/>
              </a:rPr>
              <a:t>Бұл топқа эндогенді, экзогенді табиғаты бар және ырғақты жүріп жатқан тіршіліктің көптеген көріністері жатады. </a:t>
            </a:r>
          </a:p>
          <a:p>
            <a:pPr algn="just" eaLnBrk="0" fontAlgn="base" hangingPunct="0">
              <a:spcBef>
                <a:spcPct val="0"/>
              </a:spcBef>
              <a:spcAft>
                <a:spcPct val="0"/>
              </a:spcAft>
              <a:buFontTx/>
              <a:buNone/>
            </a:pPr>
            <a:r>
              <a:rPr lang="ru-RU" altLang="ru-RU">
                <a:solidFill>
                  <a:prstClr val="black"/>
                </a:solidFill>
                <a:latin typeface="Arial" panose="020B0604020202020204" pitchFamily="34" charset="0"/>
              </a:rPr>
              <a:t>Жиіліктерінің үлкен диапазонына байланысты, физиологиялық функцияларының ерекшеліктеріне қарай бұл биоырғақтар бірнеше типтерге бөлінеді: </a:t>
            </a:r>
          </a:p>
        </p:txBody>
      </p:sp>
    </p:spTree>
    <p:extLst>
      <p:ext uri="{BB962C8B-B14F-4D97-AF65-F5344CB8AC3E}">
        <p14:creationId xmlns:p14="http://schemas.microsoft.com/office/powerpoint/2010/main" val="1064127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Номер слайда 3">
            <a:extLst>
              <a:ext uri="{FF2B5EF4-FFF2-40B4-BE49-F238E27FC236}">
                <a16:creationId xmlns="" xmlns:a16="http://schemas.microsoft.com/office/drawing/2014/main" id="{EB87D66F-A96C-450D-AD7E-A08317C9A0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C944F5-51EE-44E3-B853-486351E789A0}" type="slidenum">
              <a:rPr lang="ru-RU" altLang="ru-RU" sz="1200" smtClean="0">
                <a:solidFill>
                  <a:srgbClr val="898989"/>
                </a:solidFill>
                <a:latin typeface="Arial" panose="020B0604020202020204" pitchFamily="34" charset="0"/>
              </a:rPr>
              <a:pPr>
                <a:spcBef>
                  <a:spcPct val="0"/>
                </a:spcBef>
                <a:buFontTx/>
                <a:buNone/>
              </a:pPr>
              <a:t>31</a:t>
            </a:fld>
            <a:endParaRPr lang="ru-RU" altLang="ru-RU" sz="1200">
              <a:solidFill>
                <a:srgbClr val="898989"/>
              </a:solidFill>
              <a:latin typeface="Arial" panose="020B0604020202020204" pitchFamily="34" charset="0"/>
            </a:endParaRPr>
          </a:p>
        </p:txBody>
      </p:sp>
      <p:sp>
        <p:nvSpPr>
          <p:cNvPr id="27651" name="TextBox 4">
            <a:extLst>
              <a:ext uri="{FF2B5EF4-FFF2-40B4-BE49-F238E27FC236}">
                <a16:creationId xmlns="" xmlns:a16="http://schemas.microsoft.com/office/drawing/2014/main" id="{F5148E23-C328-40FA-B409-11B2F78D0252}"/>
              </a:ext>
            </a:extLst>
          </p:cNvPr>
          <p:cNvSpPr txBox="1">
            <a:spLocks noChangeArrowheads="1"/>
          </p:cNvSpPr>
          <p:nvPr/>
        </p:nvSpPr>
        <p:spPr bwMode="auto">
          <a:xfrm>
            <a:off x="215900" y="536575"/>
            <a:ext cx="8712200" cy="6002338"/>
          </a:xfrm>
          <a:prstGeom prst="rect">
            <a:avLst/>
          </a:prstGeom>
          <a:noFill/>
          <a:ln>
            <a:noFill/>
          </a:ln>
        </p:spPr>
        <p:txBody>
          <a:bodyPr>
            <a:spAutoFit/>
          </a:bodyPr>
          <a:lstStyle>
            <a:lvl1pPr indent="5381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0"/>
              </a:spcBef>
              <a:spcAft>
                <a:spcPct val="0"/>
              </a:spcAft>
              <a:defRPr/>
            </a:pPr>
            <a:r>
              <a:rPr lang="ru-RU" altLang="ru-RU" sz="2400" b="1" dirty="0">
                <a:solidFill>
                  <a:srgbClr val="FF0000"/>
                </a:solidFill>
                <a:highlight>
                  <a:srgbClr val="FFFF00"/>
                </a:highlight>
              </a:rPr>
              <a:t>1) </a:t>
            </a:r>
            <a:r>
              <a:rPr lang="ru-RU" altLang="ru-RU" sz="2400" b="1" dirty="0" err="1">
                <a:solidFill>
                  <a:srgbClr val="FF0000"/>
                </a:solidFill>
                <a:highlight>
                  <a:srgbClr val="FFFF00"/>
                </a:highlight>
              </a:rPr>
              <a:t>Ультрадианды</a:t>
            </a:r>
            <a:r>
              <a:rPr lang="ru-RU" altLang="ru-RU" sz="2400" b="1" dirty="0">
                <a:solidFill>
                  <a:srgbClr val="FF0000"/>
                </a:solidFill>
                <a:highlight>
                  <a:srgbClr val="FFFF00"/>
                </a:highlight>
              </a:rPr>
              <a:t> </a:t>
            </a:r>
            <a:r>
              <a:rPr lang="ru-RU" altLang="ru-RU" sz="2400" b="1" dirty="0" err="1">
                <a:solidFill>
                  <a:srgbClr val="FF0000"/>
                </a:solidFill>
                <a:highlight>
                  <a:srgbClr val="FFFF00"/>
                </a:highlight>
              </a:rPr>
              <a:t>ырғақтар</a:t>
            </a:r>
            <a:r>
              <a:rPr lang="ru-RU" altLang="ru-RU" sz="2400" dirty="0">
                <a:solidFill>
                  <a:prstClr val="black"/>
                </a:solidFill>
              </a:rPr>
              <a:t>, периоды 30 </a:t>
            </a:r>
            <a:r>
              <a:rPr lang="ru-RU" altLang="ru-RU" sz="2400" dirty="0" err="1">
                <a:solidFill>
                  <a:prstClr val="black"/>
                </a:solidFill>
              </a:rPr>
              <a:t>минуттан</a:t>
            </a:r>
            <a:r>
              <a:rPr lang="ru-RU" altLang="ru-RU" sz="2400" dirty="0">
                <a:solidFill>
                  <a:prstClr val="black"/>
                </a:solidFill>
              </a:rPr>
              <a:t> 20 </a:t>
            </a:r>
            <a:r>
              <a:rPr lang="ru-RU" altLang="ru-RU" sz="2400" dirty="0" err="1">
                <a:solidFill>
                  <a:prstClr val="black"/>
                </a:solidFill>
              </a:rPr>
              <a:t>сағатқа</a:t>
            </a:r>
            <a:r>
              <a:rPr lang="ru-RU" altLang="ru-RU" sz="2400" dirty="0">
                <a:solidFill>
                  <a:prstClr val="black"/>
                </a:solidFill>
              </a:rPr>
              <a:t> </a:t>
            </a:r>
            <a:r>
              <a:rPr lang="ru-RU" altLang="ru-RU" sz="2400" dirty="0" err="1">
                <a:solidFill>
                  <a:prstClr val="black"/>
                </a:solidFill>
              </a:rPr>
              <a:t>дейінгі</a:t>
            </a:r>
            <a:r>
              <a:rPr lang="ru-RU" altLang="ru-RU" sz="2400" dirty="0">
                <a:solidFill>
                  <a:prstClr val="black"/>
                </a:solidFill>
              </a:rPr>
              <a:t> </a:t>
            </a:r>
            <a:r>
              <a:rPr lang="ru-RU" altLang="ru-RU" sz="2400" dirty="0" err="1">
                <a:solidFill>
                  <a:prstClr val="black"/>
                </a:solidFill>
              </a:rPr>
              <a:t>аралықты</a:t>
            </a:r>
            <a:r>
              <a:rPr lang="ru-RU" altLang="ru-RU" sz="2400" dirty="0">
                <a:solidFill>
                  <a:prstClr val="black"/>
                </a:solidFill>
              </a:rPr>
              <a:t> </a:t>
            </a:r>
            <a:r>
              <a:rPr lang="ru-RU" altLang="ru-RU" sz="2400" dirty="0" err="1">
                <a:solidFill>
                  <a:prstClr val="black"/>
                </a:solidFill>
              </a:rPr>
              <a:t>қамтиды</a:t>
            </a:r>
            <a:r>
              <a:rPr lang="ru-RU" altLang="ru-RU" sz="2400" dirty="0">
                <a:solidFill>
                  <a:prstClr val="black"/>
                </a:solidFill>
              </a:rPr>
              <a:t>. </a:t>
            </a:r>
          </a:p>
          <a:p>
            <a:pPr algn="just" eaLnBrk="0" fontAlgn="base" hangingPunct="0">
              <a:spcBef>
                <a:spcPct val="0"/>
              </a:spcBef>
              <a:spcAft>
                <a:spcPct val="0"/>
              </a:spcAft>
              <a:defRPr/>
            </a:pPr>
            <a:r>
              <a:rPr lang="ru-RU" altLang="ru-RU" sz="2400" dirty="0" err="1">
                <a:solidFill>
                  <a:prstClr val="black"/>
                </a:solidFill>
              </a:rPr>
              <a:t>Жиілікті</a:t>
            </a:r>
            <a:r>
              <a:rPr lang="ru-RU" altLang="ru-RU" sz="2400" dirty="0">
                <a:solidFill>
                  <a:prstClr val="black"/>
                </a:solidFill>
              </a:rPr>
              <a:t> </a:t>
            </a:r>
            <a:r>
              <a:rPr lang="ru-RU" altLang="ru-RU" sz="2400" dirty="0" err="1">
                <a:solidFill>
                  <a:prstClr val="black"/>
                </a:solidFill>
              </a:rPr>
              <a:t>периодтың</a:t>
            </a:r>
            <a:r>
              <a:rPr lang="ru-RU" altLang="ru-RU" sz="2400" dirty="0">
                <a:solidFill>
                  <a:prstClr val="black"/>
                </a:solidFill>
              </a:rPr>
              <a:t> </a:t>
            </a:r>
            <a:r>
              <a:rPr lang="ru-RU" altLang="ru-RU" sz="2400" dirty="0" err="1">
                <a:solidFill>
                  <a:prstClr val="black"/>
                </a:solidFill>
              </a:rPr>
              <a:t>бұл</a:t>
            </a:r>
            <a:r>
              <a:rPr lang="ru-RU" altLang="ru-RU" sz="2400" dirty="0">
                <a:solidFill>
                  <a:prstClr val="black"/>
                </a:solidFill>
              </a:rPr>
              <a:t> </a:t>
            </a:r>
            <a:r>
              <a:rPr lang="ru-RU" altLang="ru-RU" sz="2400" dirty="0" err="1">
                <a:solidFill>
                  <a:prstClr val="black"/>
                </a:solidFill>
              </a:rPr>
              <a:t>тобына</a:t>
            </a:r>
            <a:r>
              <a:rPr lang="ru-RU" altLang="ru-RU" sz="2400" dirty="0">
                <a:solidFill>
                  <a:prstClr val="black"/>
                </a:solidFill>
              </a:rPr>
              <a:t> </a:t>
            </a:r>
            <a:r>
              <a:rPr lang="ru-RU" altLang="ru-RU" sz="2400" dirty="0" err="1">
                <a:solidFill>
                  <a:prstClr val="black"/>
                </a:solidFill>
              </a:rPr>
              <a:t>сыртқы</a:t>
            </a:r>
            <a:r>
              <a:rPr lang="ru-RU" altLang="ru-RU" sz="2400" dirty="0">
                <a:solidFill>
                  <a:prstClr val="black"/>
                </a:solidFill>
              </a:rPr>
              <a:t> орта </a:t>
            </a:r>
            <a:r>
              <a:rPr lang="ru-RU" altLang="ru-RU" sz="2400" dirty="0" err="1">
                <a:solidFill>
                  <a:prstClr val="black"/>
                </a:solidFill>
              </a:rPr>
              <a:t>циклдерімен</a:t>
            </a:r>
            <a:r>
              <a:rPr lang="ru-RU" altLang="ru-RU" sz="2400" dirty="0">
                <a:solidFill>
                  <a:prstClr val="black"/>
                </a:solidFill>
              </a:rPr>
              <a:t> </a:t>
            </a:r>
            <a:r>
              <a:rPr lang="ru-RU" altLang="ru-RU" sz="2400" dirty="0" err="1">
                <a:solidFill>
                  <a:prstClr val="black"/>
                </a:solidFill>
              </a:rPr>
              <a:t>байланысы</a:t>
            </a:r>
            <a:r>
              <a:rPr lang="ru-RU" altLang="ru-RU" sz="2400" dirty="0">
                <a:solidFill>
                  <a:prstClr val="black"/>
                </a:solidFill>
              </a:rPr>
              <a:t> </a:t>
            </a:r>
            <a:r>
              <a:rPr lang="ru-RU" altLang="ru-RU" sz="2400" dirty="0" err="1">
                <a:solidFill>
                  <a:prstClr val="black"/>
                </a:solidFill>
              </a:rPr>
              <a:t>орнатылған</a:t>
            </a:r>
            <a:r>
              <a:rPr lang="ru-RU" altLang="ru-RU" sz="2400" dirty="0">
                <a:solidFill>
                  <a:prstClr val="black"/>
                </a:solidFill>
              </a:rPr>
              <a:t> </a:t>
            </a:r>
            <a:r>
              <a:rPr lang="ru-RU" altLang="ru-RU" sz="2400" dirty="0" err="1">
                <a:solidFill>
                  <a:prstClr val="black"/>
                </a:solidFill>
              </a:rPr>
              <a:t>және</a:t>
            </a:r>
            <a:r>
              <a:rPr lang="ru-RU" altLang="ru-RU" sz="2400" dirty="0">
                <a:solidFill>
                  <a:prstClr val="black"/>
                </a:solidFill>
              </a:rPr>
              <a:t> </a:t>
            </a:r>
            <a:r>
              <a:rPr lang="ru-RU" altLang="ru-RU" sz="2400" dirty="0" err="1">
                <a:solidFill>
                  <a:prstClr val="black"/>
                </a:solidFill>
              </a:rPr>
              <a:t>ерекше</a:t>
            </a:r>
            <a:r>
              <a:rPr lang="ru-RU" altLang="ru-RU" sz="2400" dirty="0">
                <a:solidFill>
                  <a:prstClr val="black"/>
                </a:solidFill>
              </a:rPr>
              <a:t> </a:t>
            </a:r>
            <a:r>
              <a:rPr lang="ru-RU" altLang="ru-RU" sz="2400" dirty="0" err="1">
                <a:solidFill>
                  <a:prstClr val="black"/>
                </a:solidFill>
              </a:rPr>
              <a:t>әрекеттерімен</a:t>
            </a:r>
            <a:r>
              <a:rPr lang="ru-RU" altLang="ru-RU" sz="2400" dirty="0">
                <a:solidFill>
                  <a:prstClr val="black"/>
                </a:solidFill>
              </a:rPr>
              <a:t> </a:t>
            </a:r>
            <a:r>
              <a:rPr lang="ru-RU" altLang="ru-RU" sz="2400" dirty="0" err="1">
                <a:solidFill>
                  <a:prstClr val="black"/>
                </a:solidFill>
              </a:rPr>
              <a:t>көрінетін</a:t>
            </a:r>
            <a:r>
              <a:rPr lang="ru-RU" altLang="ru-RU" sz="2400" dirty="0">
                <a:solidFill>
                  <a:prstClr val="black"/>
                </a:solidFill>
              </a:rPr>
              <a:t> </a:t>
            </a:r>
            <a:r>
              <a:rPr lang="ru-RU" altLang="ru-RU" sz="2400" dirty="0" err="1">
                <a:solidFill>
                  <a:prstClr val="black"/>
                </a:solidFill>
              </a:rPr>
              <a:t>тербелістер</a:t>
            </a:r>
            <a:r>
              <a:rPr lang="ru-RU" altLang="ru-RU" sz="2400" dirty="0">
                <a:solidFill>
                  <a:prstClr val="black"/>
                </a:solidFill>
              </a:rPr>
              <a:t> </a:t>
            </a:r>
            <a:r>
              <a:rPr lang="ru-RU" altLang="ru-RU" sz="2400" dirty="0" err="1">
                <a:solidFill>
                  <a:prstClr val="black"/>
                </a:solidFill>
              </a:rPr>
              <a:t>жатады</a:t>
            </a:r>
            <a:r>
              <a:rPr lang="ru-RU" altLang="ru-RU" sz="2400" dirty="0">
                <a:solidFill>
                  <a:prstClr val="black"/>
                </a:solidFill>
              </a:rPr>
              <a:t>. </a:t>
            </a:r>
          </a:p>
          <a:p>
            <a:pPr algn="just" eaLnBrk="0" fontAlgn="base" hangingPunct="0">
              <a:spcBef>
                <a:spcPct val="0"/>
              </a:spcBef>
              <a:spcAft>
                <a:spcPct val="0"/>
              </a:spcAft>
              <a:defRPr/>
            </a:pPr>
            <a:r>
              <a:rPr lang="ru-RU" altLang="ru-RU" sz="2400" dirty="0">
                <a:solidFill>
                  <a:prstClr val="black"/>
                </a:solidFill>
              </a:rPr>
              <a:t>30-60 </a:t>
            </a:r>
            <a:r>
              <a:rPr lang="ru-RU" altLang="ru-RU" sz="2400" dirty="0" err="1">
                <a:solidFill>
                  <a:prstClr val="black"/>
                </a:solidFill>
              </a:rPr>
              <a:t>минутпен</a:t>
            </a:r>
            <a:r>
              <a:rPr lang="ru-RU" altLang="ru-RU" sz="2400" dirty="0">
                <a:solidFill>
                  <a:prstClr val="black"/>
                </a:solidFill>
              </a:rPr>
              <a:t> </a:t>
            </a:r>
            <a:r>
              <a:rPr lang="ru-RU" altLang="ru-RU" sz="2400" dirty="0" err="1">
                <a:solidFill>
                  <a:prstClr val="black"/>
                </a:solidFill>
              </a:rPr>
              <a:t>алынған</a:t>
            </a:r>
            <a:r>
              <a:rPr lang="ru-RU" altLang="ru-RU" sz="2400" dirty="0">
                <a:solidFill>
                  <a:prstClr val="black"/>
                </a:solidFill>
              </a:rPr>
              <a:t> </a:t>
            </a:r>
            <a:r>
              <a:rPr lang="ru-RU" altLang="ru-RU" sz="2400" dirty="0" err="1">
                <a:solidFill>
                  <a:prstClr val="black"/>
                </a:solidFill>
              </a:rPr>
              <a:t>орташа</a:t>
            </a:r>
            <a:r>
              <a:rPr lang="ru-RU" altLang="ru-RU" sz="2400" dirty="0">
                <a:solidFill>
                  <a:prstClr val="black"/>
                </a:solidFill>
              </a:rPr>
              <a:t> </a:t>
            </a:r>
            <a:r>
              <a:rPr lang="ru-RU" altLang="ru-RU" sz="2400" dirty="0" err="1">
                <a:solidFill>
                  <a:prstClr val="black"/>
                </a:solidFill>
              </a:rPr>
              <a:t>периодта</a:t>
            </a:r>
            <a:r>
              <a:rPr lang="ru-RU" altLang="ru-RU" sz="2400" dirty="0">
                <a:solidFill>
                  <a:prstClr val="black"/>
                </a:solidFill>
              </a:rPr>
              <a:t> </a:t>
            </a:r>
            <a:r>
              <a:rPr lang="ru-RU" altLang="ru-RU" sz="2400" dirty="0" err="1">
                <a:solidFill>
                  <a:prstClr val="black"/>
                </a:solidFill>
              </a:rPr>
              <a:t>клеткадағы</a:t>
            </a:r>
            <a:r>
              <a:rPr lang="ru-RU" altLang="ru-RU" sz="2400" dirty="0">
                <a:solidFill>
                  <a:prstClr val="black"/>
                </a:solidFill>
              </a:rPr>
              <a:t> РНҚ мен </a:t>
            </a:r>
            <a:r>
              <a:rPr lang="ru-RU" altLang="ru-RU" sz="2400" dirty="0" err="1">
                <a:solidFill>
                  <a:prstClr val="black"/>
                </a:solidFill>
              </a:rPr>
              <a:t>жалпы</a:t>
            </a:r>
            <a:r>
              <a:rPr lang="ru-RU" altLang="ru-RU" sz="2400" dirty="0">
                <a:solidFill>
                  <a:prstClr val="black"/>
                </a:solidFill>
              </a:rPr>
              <a:t> белок </a:t>
            </a:r>
            <a:r>
              <a:rPr lang="ru-RU" altLang="ru-RU" sz="2400" dirty="0" err="1">
                <a:solidFill>
                  <a:prstClr val="black"/>
                </a:solidFill>
              </a:rPr>
              <a:t>мөлшері</a:t>
            </a:r>
            <a:r>
              <a:rPr lang="ru-RU" altLang="ru-RU" sz="2400" dirty="0">
                <a:solidFill>
                  <a:prstClr val="black"/>
                </a:solidFill>
              </a:rPr>
              <a:t>, </a:t>
            </a:r>
            <a:r>
              <a:rPr lang="ru-RU" altLang="ru-RU" sz="2400" dirty="0" err="1">
                <a:solidFill>
                  <a:prstClr val="black"/>
                </a:solidFill>
              </a:rPr>
              <a:t>сульфгидрилді</a:t>
            </a:r>
            <a:r>
              <a:rPr lang="ru-RU" altLang="ru-RU" sz="2400" dirty="0">
                <a:solidFill>
                  <a:prstClr val="black"/>
                </a:solidFill>
              </a:rPr>
              <a:t> </a:t>
            </a:r>
            <a:r>
              <a:rPr lang="ru-RU" altLang="ru-RU" sz="2400" dirty="0" err="1">
                <a:solidFill>
                  <a:prstClr val="black"/>
                </a:solidFill>
              </a:rPr>
              <a:t>тобының</a:t>
            </a:r>
            <a:r>
              <a:rPr lang="ru-RU" altLang="ru-RU" sz="2400" dirty="0">
                <a:solidFill>
                  <a:prstClr val="black"/>
                </a:solidFill>
              </a:rPr>
              <a:t> </a:t>
            </a:r>
            <a:r>
              <a:rPr lang="ru-RU" altLang="ru-RU" sz="2400" dirty="0" err="1">
                <a:solidFill>
                  <a:prstClr val="black"/>
                </a:solidFill>
              </a:rPr>
              <a:t>мөлшері</a:t>
            </a:r>
            <a:r>
              <a:rPr lang="ru-RU" altLang="ru-RU" sz="2400" dirty="0">
                <a:solidFill>
                  <a:prstClr val="black"/>
                </a:solidFill>
              </a:rPr>
              <a:t>, </a:t>
            </a:r>
            <a:r>
              <a:rPr lang="ru-RU" altLang="ru-RU" sz="2400" dirty="0" err="1">
                <a:solidFill>
                  <a:prstClr val="black"/>
                </a:solidFill>
              </a:rPr>
              <a:t>таңбаланған</a:t>
            </a:r>
            <a:r>
              <a:rPr lang="ru-RU" altLang="ru-RU" sz="2400" dirty="0">
                <a:solidFill>
                  <a:prstClr val="black"/>
                </a:solidFill>
              </a:rPr>
              <a:t> </a:t>
            </a:r>
            <a:r>
              <a:rPr lang="ru-RU" altLang="ru-RU" sz="2400" dirty="0" err="1">
                <a:solidFill>
                  <a:prstClr val="black"/>
                </a:solidFill>
              </a:rPr>
              <a:t>аминоқышқыл</a:t>
            </a:r>
            <a:r>
              <a:rPr lang="ru-RU" altLang="ru-RU" sz="2400" dirty="0">
                <a:solidFill>
                  <a:prstClr val="black"/>
                </a:solidFill>
              </a:rPr>
              <a:t> мен ДНҚ </a:t>
            </a:r>
            <a:r>
              <a:rPr lang="ru-RU" altLang="ru-RU" sz="2400" dirty="0" err="1">
                <a:solidFill>
                  <a:prstClr val="black"/>
                </a:solidFill>
              </a:rPr>
              <a:t>тербеледі</a:t>
            </a:r>
            <a:r>
              <a:rPr lang="ru-RU" altLang="ru-RU" sz="2400" dirty="0">
                <a:solidFill>
                  <a:prstClr val="black"/>
                </a:solidFill>
              </a:rPr>
              <a:t>. </a:t>
            </a:r>
          </a:p>
          <a:p>
            <a:pPr algn="just" eaLnBrk="0" fontAlgn="base" hangingPunct="0">
              <a:spcBef>
                <a:spcPct val="0"/>
              </a:spcBef>
              <a:spcAft>
                <a:spcPct val="0"/>
              </a:spcAft>
              <a:defRPr/>
            </a:pPr>
            <a:r>
              <a:rPr lang="ru-RU" altLang="ru-RU" sz="2400" dirty="0" err="1">
                <a:solidFill>
                  <a:prstClr val="black"/>
                </a:solidFill>
              </a:rPr>
              <a:t>Асқазан</a:t>
            </a:r>
            <a:r>
              <a:rPr lang="ru-RU" altLang="ru-RU" sz="2400" dirty="0">
                <a:solidFill>
                  <a:prstClr val="black"/>
                </a:solidFill>
              </a:rPr>
              <a:t> </a:t>
            </a:r>
            <a:r>
              <a:rPr lang="ru-RU" altLang="ru-RU" sz="2400" dirty="0" err="1">
                <a:solidFill>
                  <a:prstClr val="black"/>
                </a:solidFill>
              </a:rPr>
              <a:t>асты</a:t>
            </a:r>
            <a:r>
              <a:rPr lang="ru-RU" altLang="ru-RU" sz="2400" dirty="0">
                <a:solidFill>
                  <a:prstClr val="black"/>
                </a:solidFill>
              </a:rPr>
              <a:t> </a:t>
            </a:r>
            <a:r>
              <a:rPr lang="ru-RU" altLang="ru-RU" sz="2400" dirty="0" err="1">
                <a:solidFill>
                  <a:prstClr val="black"/>
                </a:solidFill>
              </a:rPr>
              <a:t>безінің</a:t>
            </a:r>
            <a:r>
              <a:rPr lang="ru-RU" altLang="ru-RU" sz="2400" dirty="0">
                <a:solidFill>
                  <a:prstClr val="black"/>
                </a:solidFill>
              </a:rPr>
              <a:t> </a:t>
            </a:r>
            <a:r>
              <a:rPr lang="ru-RU" altLang="ru-RU" sz="2400" dirty="0" err="1">
                <a:solidFill>
                  <a:prstClr val="black"/>
                </a:solidFill>
              </a:rPr>
              <a:t>жұмысындағы</a:t>
            </a:r>
            <a:r>
              <a:rPr lang="ru-RU" altLang="ru-RU" sz="2400" dirty="0">
                <a:solidFill>
                  <a:prstClr val="black"/>
                </a:solidFill>
              </a:rPr>
              <a:t> </a:t>
            </a:r>
            <a:r>
              <a:rPr lang="ru-RU" altLang="ru-RU" sz="2400" dirty="0" err="1">
                <a:solidFill>
                  <a:prstClr val="black"/>
                </a:solidFill>
              </a:rPr>
              <a:t>жалпы</a:t>
            </a:r>
            <a:r>
              <a:rPr lang="ru-RU" altLang="ru-RU" sz="2400" dirty="0">
                <a:solidFill>
                  <a:prstClr val="black"/>
                </a:solidFill>
              </a:rPr>
              <a:t> </a:t>
            </a:r>
            <a:r>
              <a:rPr lang="ru-RU" altLang="ru-RU" sz="2400" dirty="0" err="1">
                <a:solidFill>
                  <a:prstClr val="black"/>
                </a:solidFill>
              </a:rPr>
              <a:t>секреторлық</a:t>
            </a:r>
            <a:r>
              <a:rPr lang="ru-RU" altLang="ru-RU" sz="2400" dirty="0">
                <a:solidFill>
                  <a:prstClr val="black"/>
                </a:solidFill>
              </a:rPr>
              <a:t> </a:t>
            </a:r>
            <a:r>
              <a:rPr lang="ru-RU" altLang="ru-RU" sz="2400" dirty="0" err="1">
                <a:solidFill>
                  <a:prstClr val="black"/>
                </a:solidFill>
              </a:rPr>
              <a:t>циклі</a:t>
            </a:r>
            <a:r>
              <a:rPr lang="ru-RU" altLang="ru-RU" sz="2400" dirty="0">
                <a:solidFill>
                  <a:prstClr val="black"/>
                </a:solidFill>
              </a:rPr>
              <a:t> </a:t>
            </a:r>
            <a:r>
              <a:rPr lang="ru-RU" altLang="ru-RU" sz="2400" dirty="0" err="1">
                <a:solidFill>
                  <a:prstClr val="black"/>
                </a:solidFill>
              </a:rPr>
              <a:t>заттың</a:t>
            </a:r>
            <a:r>
              <a:rPr lang="ru-RU" altLang="ru-RU" sz="2400" dirty="0">
                <a:solidFill>
                  <a:prstClr val="black"/>
                </a:solidFill>
              </a:rPr>
              <a:t> </a:t>
            </a:r>
            <a:r>
              <a:rPr lang="ru-RU" altLang="ru-RU" sz="2400" dirty="0" err="1">
                <a:solidFill>
                  <a:prstClr val="black"/>
                </a:solidFill>
              </a:rPr>
              <a:t>клеткаға</a:t>
            </a:r>
            <a:r>
              <a:rPr lang="ru-RU" altLang="ru-RU" sz="2400" dirty="0">
                <a:solidFill>
                  <a:prstClr val="black"/>
                </a:solidFill>
              </a:rPr>
              <a:t> </a:t>
            </a:r>
            <a:r>
              <a:rPr lang="ru-RU" altLang="ru-RU" sz="2400" dirty="0" err="1">
                <a:solidFill>
                  <a:prstClr val="black"/>
                </a:solidFill>
              </a:rPr>
              <a:t>түскен</a:t>
            </a:r>
            <a:r>
              <a:rPr lang="ru-RU" altLang="ru-RU" sz="2400" dirty="0">
                <a:solidFill>
                  <a:prstClr val="black"/>
                </a:solidFill>
              </a:rPr>
              <a:t> </a:t>
            </a:r>
            <a:r>
              <a:rPr lang="ru-RU" altLang="ru-RU" sz="2400" dirty="0" err="1">
                <a:solidFill>
                  <a:prstClr val="black"/>
                </a:solidFill>
              </a:rPr>
              <a:t>уақытынан</a:t>
            </a:r>
            <a:r>
              <a:rPr lang="ru-RU" altLang="ru-RU" sz="2400" dirty="0">
                <a:solidFill>
                  <a:prstClr val="black"/>
                </a:solidFill>
              </a:rPr>
              <a:t> </a:t>
            </a:r>
            <a:r>
              <a:rPr lang="ru-RU" altLang="ru-RU" sz="2400" dirty="0" err="1">
                <a:solidFill>
                  <a:prstClr val="black"/>
                </a:solidFill>
              </a:rPr>
              <a:t>бастап</a:t>
            </a:r>
            <a:r>
              <a:rPr lang="ru-RU" altLang="ru-RU" sz="2400" dirty="0">
                <a:solidFill>
                  <a:prstClr val="black"/>
                </a:solidFill>
              </a:rPr>
              <a:t> </a:t>
            </a:r>
            <a:r>
              <a:rPr lang="ru-RU" altLang="ru-RU" sz="2400" dirty="0" err="1">
                <a:solidFill>
                  <a:prstClr val="black"/>
                </a:solidFill>
              </a:rPr>
              <a:t>дайын</a:t>
            </a:r>
            <a:r>
              <a:rPr lang="ru-RU" altLang="ru-RU" sz="2400" dirty="0">
                <a:solidFill>
                  <a:prstClr val="black"/>
                </a:solidFill>
              </a:rPr>
              <a:t> </a:t>
            </a:r>
            <a:r>
              <a:rPr lang="ru-RU" altLang="ru-RU" sz="2400" dirty="0" err="1">
                <a:solidFill>
                  <a:prstClr val="black"/>
                </a:solidFill>
              </a:rPr>
              <a:t>өнімді</a:t>
            </a:r>
            <a:r>
              <a:rPr lang="ru-RU" altLang="ru-RU" sz="2400" dirty="0">
                <a:solidFill>
                  <a:prstClr val="black"/>
                </a:solidFill>
              </a:rPr>
              <a:t> </a:t>
            </a:r>
            <a:r>
              <a:rPr lang="ru-RU" altLang="ru-RU" sz="2400" dirty="0" err="1">
                <a:solidFill>
                  <a:prstClr val="black"/>
                </a:solidFill>
              </a:rPr>
              <a:t>шығарғанына</a:t>
            </a:r>
            <a:r>
              <a:rPr lang="ru-RU" altLang="ru-RU" sz="2400" dirty="0">
                <a:solidFill>
                  <a:prstClr val="black"/>
                </a:solidFill>
              </a:rPr>
              <a:t> </a:t>
            </a:r>
            <a:r>
              <a:rPr lang="ru-RU" altLang="ru-RU" sz="2400" dirty="0" err="1">
                <a:solidFill>
                  <a:prstClr val="black"/>
                </a:solidFill>
              </a:rPr>
              <a:t>дейін</a:t>
            </a:r>
            <a:r>
              <a:rPr lang="ru-RU" altLang="ru-RU" sz="2400" dirty="0">
                <a:solidFill>
                  <a:prstClr val="black"/>
                </a:solidFill>
              </a:rPr>
              <a:t> 2-2,5 </a:t>
            </a:r>
            <a:r>
              <a:rPr lang="ru-RU" altLang="ru-RU" sz="2400" dirty="0" err="1">
                <a:solidFill>
                  <a:prstClr val="black"/>
                </a:solidFill>
              </a:rPr>
              <a:t>сағатты</a:t>
            </a:r>
            <a:r>
              <a:rPr lang="ru-RU" altLang="ru-RU" sz="2400" dirty="0">
                <a:solidFill>
                  <a:prstClr val="black"/>
                </a:solidFill>
              </a:rPr>
              <a:t> </a:t>
            </a:r>
            <a:r>
              <a:rPr lang="ru-RU" altLang="ru-RU" sz="2400" dirty="0" err="1">
                <a:solidFill>
                  <a:prstClr val="black"/>
                </a:solidFill>
              </a:rPr>
              <a:t>алады</a:t>
            </a:r>
            <a:r>
              <a:rPr lang="ru-RU" altLang="ru-RU" sz="2400" dirty="0">
                <a:solidFill>
                  <a:prstClr val="black"/>
                </a:solidFill>
              </a:rPr>
              <a:t>. </a:t>
            </a:r>
          </a:p>
          <a:p>
            <a:pPr algn="just" eaLnBrk="0" fontAlgn="base" hangingPunct="0">
              <a:spcBef>
                <a:spcPct val="0"/>
              </a:spcBef>
              <a:spcAft>
                <a:spcPct val="0"/>
              </a:spcAft>
              <a:defRPr/>
            </a:pPr>
            <a:r>
              <a:rPr lang="ru-RU" altLang="ru-RU" sz="2400" dirty="0" err="1">
                <a:solidFill>
                  <a:prstClr val="black"/>
                </a:solidFill>
              </a:rPr>
              <a:t>Қалыпты</a:t>
            </a:r>
            <a:r>
              <a:rPr lang="ru-RU" altLang="ru-RU" sz="2400" dirty="0">
                <a:solidFill>
                  <a:prstClr val="black"/>
                </a:solidFill>
              </a:rPr>
              <a:t> </a:t>
            </a:r>
            <a:r>
              <a:rPr lang="ru-RU" altLang="ru-RU" sz="2400" dirty="0" err="1">
                <a:solidFill>
                  <a:prstClr val="black"/>
                </a:solidFill>
              </a:rPr>
              <a:t>жағдайдағы</a:t>
            </a:r>
            <a:r>
              <a:rPr lang="ru-RU" altLang="ru-RU" sz="2400" dirty="0">
                <a:solidFill>
                  <a:prstClr val="black"/>
                </a:solidFill>
              </a:rPr>
              <a:t> </a:t>
            </a:r>
            <a:r>
              <a:rPr lang="ru-RU" altLang="ru-RU" sz="2400" dirty="0" err="1">
                <a:solidFill>
                  <a:prstClr val="black"/>
                </a:solidFill>
              </a:rPr>
              <a:t>ересек</a:t>
            </a:r>
            <a:r>
              <a:rPr lang="ru-RU" altLang="ru-RU" sz="2400" dirty="0">
                <a:solidFill>
                  <a:prstClr val="black"/>
                </a:solidFill>
              </a:rPr>
              <a:t> </a:t>
            </a:r>
            <a:r>
              <a:rPr lang="ru-RU" altLang="ru-RU" sz="2400" dirty="0" err="1">
                <a:solidFill>
                  <a:prstClr val="black"/>
                </a:solidFill>
              </a:rPr>
              <a:t>егеуқұйрықтардың</a:t>
            </a:r>
            <a:r>
              <a:rPr lang="ru-RU" altLang="ru-RU" sz="2400" dirty="0">
                <a:solidFill>
                  <a:prstClr val="black"/>
                </a:solidFill>
              </a:rPr>
              <a:t> </a:t>
            </a:r>
            <a:r>
              <a:rPr lang="ru-RU" altLang="ru-RU" sz="2400" dirty="0" err="1">
                <a:solidFill>
                  <a:prstClr val="black"/>
                </a:solidFill>
              </a:rPr>
              <a:t>қанында</a:t>
            </a:r>
            <a:r>
              <a:rPr lang="ru-RU" altLang="ru-RU" sz="2400" dirty="0">
                <a:solidFill>
                  <a:prstClr val="black"/>
                </a:solidFill>
              </a:rPr>
              <a:t> 3,3 </a:t>
            </a:r>
            <a:r>
              <a:rPr lang="ru-RU" altLang="ru-RU" sz="2400" dirty="0" err="1">
                <a:solidFill>
                  <a:prstClr val="black"/>
                </a:solidFill>
              </a:rPr>
              <a:t>сағатқа</a:t>
            </a:r>
            <a:r>
              <a:rPr lang="ru-RU" altLang="ru-RU" sz="2400" dirty="0">
                <a:solidFill>
                  <a:prstClr val="black"/>
                </a:solidFill>
              </a:rPr>
              <a:t> </a:t>
            </a:r>
            <a:r>
              <a:rPr lang="ru-RU" altLang="ru-RU" sz="2400" dirty="0" err="1">
                <a:solidFill>
                  <a:prstClr val="black"/>
                </a:solidFill>
              </a:rPr>
              <a:t>тең</a:t>
            </a:r>
            <a:r>
              <a:rPr lang="ru-RU" altLang="ru-RU" sz="2400" dirty="0">
                <a:solidFill>
                  <a:prstClr val="black"/>
                </a:solidFill>
              </a:rPr>
              <a:t> </a:t>
            </a:r>
            <a:r>
              <a:rPr lang="ru-RU" altLang="ru-RU" sz="2400" dirty="0" err="1">
                <a:solidFill>
                  <a:prstClr val="black"/>
                </a:solidFill>
              </a:rPr>
              <a:t>периодтағы</a:t>
            </a:r>
            <a:r>
              <a:rPr lang="ru-RU" altLang="ru-RU" sz="2400" dirty="0">
                <a:solidFill>
                  <a:prstClr val="black"/>
                </a:solidFill>
              </a:rPr>
              <a:t> </a:t>
            </a:r>
            <a:r>
              <a:rPr lang="ru-RU" altLang="ru-RU" sz="2400" dirty="0" err="1">
                <a:solidFill>
                  <a:prstClr val="black"/>
                </a:solidFill>
              </a:rPr>
              <a:t>өсу</a:t>
            </a:r>
            <a:r>
              <a:rPr lang="ru-RU" altLang="ru-RU" sz="2400" dirty="0">
                <a:solidFill>
                  <a:prstClr val="black"/>
                </a:solidFill>
              </a:rPr>
              <a:t> </a:t>
            </a:r>
            <a:r>
              <a:rPr lang="ru-RU" altLang="ru-RU" sz="2400" dirty="0" err="1">
                <a:solidFill>
                  <a:prstClr val="black"/>
                </a:solidFill>
              </a:rPr>
              <a:t>гормонының</a:t>
            </a:r>
            <a:r>
              <a:rPr lang="ru-RU" altLang="ru-RU" sz="2400" dirty="0">
                <a:solidFill>
                  <a:prstClr val="black"/>
                </a:solidFill>
              </a:rPr>
              <a:t>, ал </a:t>
            </a:r>
            <a:r>
              <a:rPr lang="ru-RU" altLang="ru-RU" sz="2400" dirty="0" err="1">
                <a:solidFill>
                  <a:prstClr val="black"/>
                </a:solidFill>
              </a:rPr>
              <a:t>адамдарда</a:t>
            </a:r>
            <a:r>
              <a:rPr lang="ru-RU" altLang="ru-RU" sz="2400" dirty="0">
                <a:solidFill>
                  <a:prstClr val="black"/>
                </a:solidFill>
              </a:rPr>
              <a:t> 1-2 </a:t>
            </a:r>
            <a:r>
              <a:rPr lang="ru-RU" altLang="ru-RU" sz="2400" dirty="0" err="1">
                <a:solidFill>
                  <a:prstClr val="black"/>
                </a:solidFill>
              </a:rPr>
              <a:t>сағатқа</a:t>
            </a:r>
            <a:r>
              <a:rPr lang="ru-RU" altLang="ru-RU" sz="2400" dirty="0">
                <a:solidFill>
                  <a:prstClr val="black"/>
                </a:solidFill>
              </a:rPr>
              <a:t> </a:t>
            </a:r>
            <a:r>
              <a:rPr lang="ru-RU" altLang="ru-RU" sz="2400" dirty="0" err="1">
                <a:solidFill>
                  <a:prstClr val="black"/>
                </a:solidFill>
              </a:rPr>
              <a:t>тең</a:t>
            </a:r>
            <a:r>
              <a:rPr lang="ru-RU" altLang="ru-RU" sz="2400" dirty="0">
                <a:solidFill>
                  <a:prstClr val="black"/>
                </a:solidFill>
              </a:rPr>
              <a:t> </a:t>
            </a:r>
            <a:r>
              <a:rPr lang="ru-RU" altLang="ru-RU" sz="2400" dirty="0" err="1">
                <a:solidFill>
                  <a:prstClr val="black"/>
                </a:solidFill>
              </a:rPr>
              <a:t>периодтағы</a:t>
            </a:r>
            <a:r>
              <a:rPr lang="ru-RU" altLang="ru-RU" sz="2400" dirty="0">
                <a:solidFill>
                  <a:prstClr val="black"/>
                </a:solidFill>
              </a:rPr>
              <a:t> </a:t>
            </a:r>
            <a:r>
              <a:rPr lang="ru-RU" altLang="ru-RU" sz="2400" dirty="0" err="1">
                <a:solidFill>
                  <a:prstClr val="black"/>
                </a:solidFill>
              </a:rPr>
              <a:t>тиреотропты</a:t>
            </a:r>
            <a:r>
              <a:rPr lang="ru-RU" altLang="ru-RU" sz="2400" dirty="0">
                <a:solidFill>
                  <a:prstClr val="black"/>
                </a:solidFill>
              </a:rPr>
              <a:t> </a:t>
            </a:r>
            <a:r>
              <a:rPr lang="ru-RU" altLang="ru-RU" sz="2400" dirty="0" err="1">
                <a:solidFill>
                  <a:prstClr val="black"/>
                </a:solidFill>
              </a:rPr>
              <a:t>гормонының</a:t>
            </a:r>
            <a:r>
              <a:rPr lang="ru-RU" altLang="ru-RU" sz="2400" dirty="0">
                <a:solidFill>
                  <a:prstClr val="black"/>
                </a:solidFill>
              </a:rPr>
              <a:t> </a:t>
            </a:r>
            <a:r>
              <a:rPr lang="ru-RU" altLang="ru-RU" sz="2400" dirty="0" err="1">
                <a:solidFill>
                  <a:prstClr val="black"/>
                </a:solidFill>
              </a:rPr>
              <a:t>және</a:t>
            </a:r>
            <a:r>
              <a:rPr lang="ru-RU" altLang="ru-RU" sz="2400" dirty="0">
                <a:solidFill>
                  <a:prstClr val="black"/>
                </a:solidFill>
              </a:rPr>
              <a:t> </a:t>
            </a:r>
            <a:r>
              <a:rPr lang="ru-RU" altLang="ru-RU" sz="2400" dirty="0" err="1">
                <a:solidFill>
                  <a:prstClr val="black"/>
                </a:solidFill>
              </a:rPr>
              <a:t>қанның</a:t>
            </a:r>
            <a:r>
              <a:rPr lang="ru-RU" altLang="ru-RU" sz="2400" dirty="0">
                <a:solidFill>
                  <a:prstClr val="black"/>
                </a:solidFill>
              </a:rPr>
              <a:t> </a:t>
            </a:r>
            <a:r>
              <a:rPr lang="ru-RU" altLang="ru-RU" sz="2400" dirty="0" err="1">
                <a:solidFill>
                  <a:prstClr val="black"/>
                </a:solidFill>
              </a:rPr>
              <a:t>құрамындағы</a:t>
            </a:r>
            <a:r>
              <a:rPr lang="ru-RU" altLang="ru-RU" sz="2400" dirty="0">
                <a:solidFill>
                  <a:prstClr val="black"/>
                </a:solidFill>
              </a:rPr>
              <a:t> </a:t>
            </a:r>
            <a:r>
              <a:rPr lang="ru-RU" altLang="ru-RU" sz="2400" dirty="0" err="1">
                <a:solidFill>
                  <a:prstClr val="black"/>
                </a:solidFill>
              </a:rPr>
              <a:t>пролактинның</a:t>
            </a:r>
            <a:r>
              <a:rPr lang="ru-RU" altLang="ru-RU" sz="2400" dirty="0">
                <a:solidFill>
                  <a:prstClr val="black"/>
                </a:solidFill>
              </a:rPr>
              <a:t> 8 </a:t>
            </a:r>
            <a:r>
              <a:rPr lang="ru-RU" altLang="ru-RU" sz="2400" dirty="0" err="1">
                <a:solidFill>
                  <a:prstClr val="black"/>
                </a:solidFill>
              </a:rPr>
              <a:t>сағаттық</a:t>
            </a:r>
            <a:r>
              <a:rPr lang="ru-RU" altLang="ru-RU" sz="2400" dirty="0">
                <a:solidFill>
                  <a:prstClr val="black"/>
                </a:solidFill>
              </a:rPr>
              <a:t> </a:t>
            </a:r>
            <a:r>
              <a:rPr lang="ru-RU" altLang="ru-RU" sz="2400" dirty="0" err="1">
                <a:solidFill>
                  <a:prstClr val="black"/>
                </a:solidFill>
              </a:rPr>
              <a:t>циклде</a:t>
            </a:r>
            <a:r>
              <a:rPr lang="ru-RU" altLang="ru-RU" sz="2400" dirty="0">
                <a:solidFill>
                  <a:prstClr val="black"/>
                </a:solidFill>
              </a:rPr>
              <a:t> </a:t>
            </a:r>
            <a:r>
              <a:rPr lang="ru-RU" altLang="ru-RU" sz="2400" dirty="0" err="1">
                <a:solidFill>
                  <a:prstClr val="black"/>
                </a:solidFill>
              </a:rPr>
              <a:t>мөлшерлік</a:t>
            </a:r>
            <a:r>
              <a:rPr lang="ru-RU" altLang="ru-RU" sz="2400" dirty="0">
                <a:solidFill>
                  <a:prstClr val="black"/>
                </a:solidFill>
              </a:rPr>
              <a:t> </a:t>
            </a:r>
            <a:r>
              <a:rPr lang="ru-RU" altLang="ru-RU" sz="2400" dirty="0" err="1">
                <a:solidFill>
                  <a:prstClr val="black"/>
                </a:solidFill>
              </a:rPr>
              <a:t>ырғағы</a:t>
            </a:r>
            <a:r>
              <a:rPr lang="ru-RU" altLang="ru-RU" sz="2400" dirty="0">
                <a:solidFill>
                  <a:prstClr val="black"/>
                </a:solidFill>
              </a:rPr>
              <a:t> </a:t>
            </a:r>
            <a:r>
              <a:rPr lang="ru-RU" altLang="ru-RU" sz="2400" dirty="0" err="1">
                <a:solidFill>
                  <a:prstClr val="black"/>
                </a:solidFill>
              </a:rPr>
              <a:t>өзгеретіні</a:t>
            </a:r>
            <a:r>
              <a:rPr lang="ru-RU" altLang="ru-RU" sz="2400" dirty="0">
                <a:solidFill>
                  <a:prstClr val="black"/>
                </a:solidFill>
              </a:rPr>
              <a:t> </a:t>
            </a:r>
            <a:r>
              <a:rPr lang="ru-RU" altLang="ru-RU" sz="2400" dirty="0" err="1">
                <a:solidFill>
                  <a:prstClr val="black"/>
                </a:solidFill>
              </a:rPr>
              <a:t>анықталған</a:t>
            </a:r>
            <a:r>
              <a:rPr lang="ru-RU" altLang="ru-RU" sz="2400" dirty="0">
                <a:solidFill>
                  <a:prstClr val="black"/>
                </a:solidFill>
              </a:rPr>
              <a:t>. </a:t>
            </a:r>
          </a:p>
        </p:txBody>
      </p:sp>
    </p:spTree>
    <p:extLst>
      <p:ext uri="{BB962C8B-B14F-4D97-AF65-F5344CB8AC3E}">
        <p14:creationId xmlns:p14="http://schemas.microsoft.com/office/powerpoint/2010/main" val="1805793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3">
            <a:extLst>
              <a:ext uri="{FF2B5EF4-FFF2-40B4-BE49-F238E27FC236}">
                <a16:creationId xmlns="" xmlns:a16="http://schemas.microsoft.com/office/drawing/2014/main" id="{4889AD1A-464F-4897-A157-C73DB49E0EC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265B63-B123-4A7F-B058-0E02CC41F951}" type="slidenum">
              <a:rPr lang="ru-RU" altLang="ru-RU" sz="1200" smtClean="0">
                <a:solidFill>
                  <a:srgbClr val="898989"/>
                </a:solidFill>
                <a:latin typeface="Arial" panose="020B0604020202020204" pitchFamily="34" charset="0"/>
              </a:rPr>
              <a:pPr>
                <a:spcBef>
                  <a:spcPct val="0"/>
                </a:spcBef>
                <a:buFontTx/>
                <a:buNone/>
              </a:pPr>
              <a:t>32</a:t>
            </a:fld>
            <a:endParaRPr lang="ru-RU" altLang="ru-RU" sz="1200">
              <a:solidFill>
                <a:srgbClr val="898989"/>
              </a:solidFill>
              <a:latin typeface="Arial" panose="020B0604020202020204" pitchFamily="34" charset="0"/>
            </a:endParaRPr>
          </a:p>
        </p:txBody>
      </p:sp>
      <p:sp>
        <p:nvSpPr>
          <p:cNvPr id="28675" name="TextBox 4">
            <a:extLst>
              <a:ext uri="{FF2B5EF4-FFF2-40B4-BE49-F238E27FC236}">
                <a16:creationId xmlns="" xmlns:a16="http://schemas.microsoft.com/office/drawing/2014/main" id="{756EE704-0B37-4DB4-8678-7156577DF4CE}"/>
              </a:ext>
            </a:extLst>
          </p:cNvPr>
          <p:cNvSpPr txBox="1">
            <a:spLocks noChangeArrowheads="1"/>
          </p:cNvSpPr>
          <p:nvPr/>
        </p:nvSpPr>
        <p:spPr bwMode="auto">
          <a:xfrm>
            <a:off x="323850" y="474663"/>
            <a:ext cx="8569325" cy="6000750"/>
          </a:xfrm>
          <a:prstGeom prst="rect">
            <a:avLst/>
          </a:prstGeom>
          <a:noFill/>
          <a:ln>
            <a:noFill/>
          </a:ln>
        </p:spPr>
        <p:txBody>
          <a:bodyPr>
            <a:spAutoFit/>
          </a:bodyPr>
          <a:lstStyle>
            <a:lvl1pPr indent="6270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0"/>
              </a:spcBef>
              <a:spcAft>
                <a:spcPct val="0"/>
              </a:spcAft>
              <a:defRPr/>
            </a:pPr>
            <a:r>
              <a:rPr lang="ru-RU" altLang="ru-RU" sz="2400" b="1" dirty="0">
                <a:solidFill>
                  <a:srgbClr val="FF0000"/>
                </a:solidFill>
                <a:highlight>
                  <a:srgbClr val="FFFF00"/>
                </a:highlight>
              </a:rPr>
              <a:t>2) </a:t>
            </a:r>
            <a:r>
              <a:rPr lang="ru-RU" altLang="ru-RU" sz="2400" b="1" dirty="0" err="1">
                <a:solidFill>
                  <a:srgbClr val="FF0000"/>
                </a:solidFill>
                <a:highlight>
                  <a:srgbClr val="FFFF00"/>
                </a:highlight>
              </a:rPr>
              <a:t>Циркадианды</a:t>
            </a:r>
            <a:r>
              <a:rPr lang="ru-RU" altLang="ru-RU" sz="2400" b="1" dirty="0">
                <a:solidFill>
                  <a:srgbClr val="FF0000"/>
                </a:solidFill>
                <a:highlight>
                  <a:srgbClr val="FFFF00"/>
                </a:highlight>
              </a:rPr>
              <a:t> </a:t>
            </a:r>
            <a:r>
              <a:rPr lang="ru-RU" altLang="ru-RU" sz="2400" b="1" dirty="0" err="1">
                <a:solidFill>
                  <a:srgbClr val="FF0000"/>
                </a:solidFill>
                <a:highlight>
                  <a:srgbClr val="FFFF00"/>
                </a:highlight>
              </a:rPr>
              <a:t>немесе</a:t>
            </a:r>
            <a:r>
              <a:rPr lang="ru-RU" altLang="ru-RU" sz="2400" b="1" dirty="0">
                <a:solidFill>
                  <a:srgbClr val="FF0000"/>
                </a:solidFill>
                <a:highlight>
                  <a:srgbClr val="FFFF00"/>
                </a:highlight>
              </a:rPr>
              <a:t> </a:t>
            </a:r>
            <a:r>
              <a:rPr lang="ru-RU" altLang="ru-RU" sz="2400" b="1" dirty="0" err="1">
                <a:solidFill>
                  <a:srgbClr val="FF0000"/>
                </a:solidFill>
                <a:highlight>
                  <a:srgbClr val="FFFF00"/>
                </a:highlight>
              </a:rPr>
              <a:t>циркадты</a:t>
            </a:r>
            <a:r>
              <a:rPr lang="ru-RU" altLang="ru-RU" sz="2400" b="1" dirty="0">
                <a:solidFill>
                  <a:srgbClr val="FF0000"/>
                </a:solidFill>
                <a:highlight>
                  <a:srgbClr val="FFFF00"/>
                </a:highlight>
              </a:rPr>
              <a:t> (</a:t>
            </a:r>
            <a:r>
              <a:rPr lang="ru-RU" altLang="ru-RU" sz="2400" b="1" dirty="0" err="1">
                <a:solidFill>
                  <a:srgbClr val="FF0000"/>
                </a:solidFill>
                <a:highlight>
                  <a:srgbClr val="FFFF00"/>
                </a:highlight>
              </a:rPr>
              <a:t>тәулікке</a:t>
            </a:r>
            <a:r>
              <a:rPr lang="ru-RU" altLang="ru-RU" sz="2400" b="1" dirty="0">
                <a:solidFill>
                  <a:srgbClr val="FF0000"/>
                </a:solidFill>
                <a:highlight>
                  <a:srgbClr val="FFFF00"/>
                </a:highlight>
              </a:rPr>
              <a:t> </a:t>
            </a:r>
            <a:r>
              <a:rPr lang="ru-RU" altLang="ru-RU" sz="2400" b="1" dirty="0" err="1">
                <a:solidFill>
                  <a:srgbClr val="FF0000"/>
                </a:solidFill>
                <a:highlight>
                  <a:srgbClr val="FFFF00"/>
                </a:highlight>
              </a:rPr>
              <a:t>жуық</a:t>
            </a:r>
            <a:r>
              <a:rPr lang="ru-RU" altLang="ru-RU" sz="2400" b="1" dirty="0">
                <a:solidFill>
                  <a:srgbClr val="FF0000"/>
                </a:solidFill>
                <a:highlight>
                  <a:srgbClr val="FFFF00"/>
                </a:highlight>
              </a:rPr>
              <a:t>) </a:t>
            </a:r>
            <a:r>
              <a:rPr lang="ru-RU" altLang="ru-RU" sz="2400" dirty="0" err="1">
                <a:solidFill>
                  <a:prstClr val="black"/>
                </a:solidFill>
              </a:rPr>
              <a:t>ырғақ</a:t>
            </a:r>
            <a:r>
              <a:rPr lang="ru-RU" altLang="ru-RU" sz="2400" dirty="0">
                <a:solidFill>
                  <a:prstClr val="black"/>
                </a:solidFill>
              </a:rPr>
              <a:t>, 20-дан 28-сағатқа </a:t>
            </a:r>
            <a:r>
              <a:rPr lang="ru-RU" altLang="ru-RU" sz="2400" dirty="0" err="1">
                <a:solidFill>
                  <a:prstClr val="black"/>
                </a:solidFill>
              </a:rPr>
              <a:t>дейінгі</a:t>
            </a:r>
            <a:r>
              <a:rPr lang="ru-RU" altLang="ru-RU" sz="2400" dirty="0">
                <a:solidFill>
                  <a:prstClr val="black"/>
                </a:solidFill>
              </a:rPr>
              <a:t> </a:t>
            </a:r>
            <a:r>
              <a:rPr lang="ru-RU" altLang="ru-RU" sz="2400" dirty="0" err="1">
                <a:solidFill>
                  <a:prstClr val="black"/>
                </a:solidFill>
              </a:rPr>
              <a:t>периодты</a:t>
            </a:r>
            <a:r>
              <a:rPr lang="ru-RU" altLang="ru-RU" sz="2400" dirty="0">
                <a:solidFill>
                  <a:prstClr val="black"/>
                </a:solidFill>
              </a:rPr>
              <a:t> </a:t>
            </a:r>
            <a:r>
              <a:rPr lang="ru-RU" altLang="ru-RU" sz="2400" dirty="0" err="1">
                <a:solidFill>
                  <a:prstClr val="black"/>
                </a:solidFill>
              </a:rPr>
              <a:t>тербелістер</a:t>
            </a:r>
            <a:r>
              <a:rPr lang="ru-RU" altLang="ru-RU" sz="2400" dirty="0">
                <a:solidFill>
                  <a:prstClr val="black"/>
                </a:solidFill>
              </a:rPr>
              <a:t>, </a:t>
            </a:r>
            <a:r>
              <a:rPr lang="ru-RU" altLang="ru-RU" sz="2400" dirty="0" err="1">
                <a:solidFill>
                  <a:prstClr val="black"/>
                </a:solidFill>
              </a:rPr>
              <a:t>тасу-қайту</a:t>
            </a:r>
            <a:r>
              <a:rPr lang="ru-RU" altLang="ru-RU" sz="2400" dirty="0">
                <a:solidFill>
                  <a:prstClr val="black"/>
                </a:solidFill>
              </a:rPr>
              <a:t> </a:t>
            </a:r>
            <a:r>
              <a:rPr lang="ru-RU" altLang="ru-RU" sz="2400" dirty="0" err="1">
                <a:solidFill>
                  <a:prstClr val="black"/>
                </a:solidFill>
              </a:rPr>
              <a:t>және</a:t>
            </a:r>
            <a:r>
              <a:rPr lang="ru-RU" altLang="ru-RU" sz="2400" dirty="0">
                <a:solidFill>
                  <a:prstClr val="black"/>
                </a:solidFill>
              </a:rPr>
              <a:t> </a:t>
            </a:r>
            <a:r>
              <a:rPr lang="ru-RU" altLang="ru-RU" sz="2400" dirty="0" err="1">
                <a:solidFill>
                  <a:prstClr val="black"/>
                </a:solidFill>
              </a:rPr>
              <a:t>күн-түн</a:t>
            </a:r>
            <a:r>
              <a:rPr lang="ru-RU" altLang="ru-RU" sz="2400" dirty="0">
                <a:solidFill>
                  <a:prstClr val="black"/>
                </a:solidFill>
              </a:rPr>
              <a:t> </a:t>
            </a:r>
            <a:r>
              <a:rPr lang="ru-RU" altLang="ru-RU" sz="2400" dirty="0" err="1">
                <a:solidFill>
                  <a:prstClr val="black"/>
                </a:solidFill>
              </a:rPr>
              <a:t>циклдеріне</a:t>
            </a:r>
            <a:r>
              <a:rPr lang="ru-RU" altLang="ru-RU" sz="2400" dirty="0">
                <a:solidFill>
                  <a:prstClr val="black"/>
                </a:solidFill>
              </a:rPr>
              <a:t> </a:t>
            </a:r>
            <a:r>
              <a:rPr lang="ru-RU" altLang="ru-RU" sz="2400" dirty="0" err="1">
                <a:solidFill>
                  <a:prstClr val="black"/>
                </a:solidFill>
              </a:rPr>
              <a:t>тәуелді</a:t>
            </a:r>
            <a:r>
              <a:rPr lang="ru-RU" altLang="ru-RU" sz="2400" dirty="0">
                <a:solidFill>
                  <a:prstClr val="black"/>
                </a:solidFill>
              </a:rPr>
              <a:t> </a:t>
            </a:r>
            <a:r>
              <a:rPr lang="ru-RU" altLang="ru-RU" sz="2400" dirty="0" err="1">
                <a:solidFill>
                  <a:prstClr val="black"/>
                </a:solidFill>
              </a:rPr>
              <a:t>келеді</a:t>
            </a:r>
            <a:r>
              <a:rPr lang="ru-RU" altLang="ru-RU" sz="2400" dirty="0">
                <a:solidFill>
                  <a:prstClr val="black"/>
                </a:solidFill>
              </a:rPr>
              <a:t>. </a:t>
            </a:r>
          </a:p>
          <a:p>
            <a:pPr algn="just" eaLnBrk="0" fontAlgn="base" hangingPunct="0">
              <a:spcBef>
                <a:spcPct val="0"/>
              </a:spcBef>
              <a:spcAft>
                <a:spcPct val="0"/>
              </a:spcAft>
              <a:defRPr/>
            </a:pPr>
            <a:r>
              <a:rPr lang="ru-RU" altLang="ru-RU" sz="2400" dirty="0" err="1">
                <a:solidFill>
                  <a:prstClr val="black"/>
                </a:solidFill>
              </a:rPr>
              <a:t>Тасу</a:t>
            </a:r>
            <a:r>
              <a:rPr lang="ru-RU" altLang="ru-RU" sz="2400" dirty="0">
                <a:solidFill>
                  <a:prstClr val="black"/>
                </a:solidFill>
              </a:rPr>
              <a:t> мен </a:t>
            </a:r>
            <a:r>
              <a:rPr lang="ru-RU" altLang="ru-RU" sz="2400" dirty="0" err="1">
                <a:solidFill>
                  <a:prstClr val="black"/>
                </a:solidFill>
              </a:rPr>
              <a:t>қайту</a:t>
            </a:r>
            <a:r>
              <a:rPr lang="ru-RU" altLang="ru-RU" sz="2400" dirty="0">
                <a:solidFill>
                  <a:prstClr val="black"/>
                </a:solidFill>
              </a:rPr>
              <a:t> </a:t>
            </a:r>
            <a:r>
              <a:rPr lang="ru-RU" altLang="ru-RU" sz="2400" dirty="0" err="1">
                <a:solidFill>
                  <a:prstClr val="black"/>
                </a:solidFill>
              </a:rPr>
              <a:t>ырғақтары</a:t>
            </a:r>
            <a:r>
              <a:rPr lang="ru-RU" altLang="ru-RU" sz="2400" dirty="0">
                <a:solidFill>
                  <a:prstClr val="black"/>
                </a:solidFill>
              </a:rPr>
              <a:t> </a:t>
            </a:r>
            <a:r>
              <a:rPr lang="ru-RU" altLang="ru-RU" sz="2400" dirty="0" err="1">
                <a:solidFill>
                  <a:prstClr val="black"/>
                </a:solidFill>
              </a:rPr>
              <a:t>айдың</a:t>
            </a:r>
            <a:r>
              <a:rPr lang="ru-RU" altLang="ru-RU" sz="2400" dirty="0">
                <a:solidFill>
                  <a:prstClr val="black"/>
                </a:solidFill>
              </a:rPr>
              <a:t> </a:t>
            </a:r>
            <a:r>
              <a:rPr lang="ru-RU" altLang="ru-RU" sz="2400" dirty="0" err="1">
                <a:solidFill>
                  <a:prstClr val="black"/>
                </a:solidFill>
              </a:rPr>
              <a:t>гравитациялық</a:t>
            </a:r>
            <a:r>
              <a:rPr lang="ru-RU" altLang="ru-RU" sz="2400" dirty="0">
                <a:solidFill>
                  <a:prstClr val="black"/>
                </a:solidFill>
              </a:rPr>
              <a:t> </a:t>
            </a:r>
            <a:r>
              <a:rPr lang="ru-RU" altLang="ru-RU" sz="2400" dirty="0" err="1">
                <a:solidFill>
                  <a:prstClr val="black"/>
                </a:solidFill>
              </a:rPr>
              <a:t>күшінің</a:t>
            </a:r>
            <a:r>
              <a:rPr lang="ru-RU" altLang="ru-RU" sz="2400" dirty="0">
                <a:solidFill>
                  <a:prstClr val="black"/>
                </a:solidFill>
              </a:rPr>
              <a:t> </a:t>
            </a:r>
            <a:r>
              <a:rPr lang="ru-RU" altLang="ru-RU" sz="2400" dirty="0" err="1">
                <a:solidFill>
                  <a:prstClr val="black"/>
                </a:solidFill>
              </a:rPr>
              <a:t>әсерінен</a:t>
            </a:r>
            <a:r>
              <a:rPr lang="ru-RU" altLang="ru-RU" sz="2400" dirty="0">
                <a:solidFill>
                  <a:prstClr val="black"/>
                </a:solidFill>
              </a:rPr>
              <a:t> </a:t>
            </a:r>
            <a:r>
              <a:rPr lang="ru-RU" altLang="ru-RU" sz="2400" dirty="0" err="1">
                <a:solidFill>
                  <a:prstClr val="black"/>
                </a:solidFill>
              </a:rPr>
              <a:t>теңіз</a:t>
            </a:r>
            <a:r>
              <a:rPr lang="ru-RU" altLang="ru-RU" sz="2400" dirty="0">
                <a:solidFill>
                  <a:prstClr val="black"/>
                </a:solidFill>
              </a:rPr>
              <a:t> </a:t>
            </a:r>
            <a:r>
              <a:rPr lang="ru-RU" altLang="ru-RU" sz="2400" dirty="0" err="1">
                <a:solidFill>
                  <a:prstClr val="black"/>
                </a:solidFill>
              </a:rPr>
              <a:t>суының</a:t>
            </a:r>
            <a:r>
              <a:rPr lang="ru-RU" altLang="ru-RU" sz="2400" dirty="0">
                <a:solidFill>
                  <a:prstClr val="black"/>
                </a:solidFill>
              </a:rPr>
              <a:t> </a:t>
            </a:r>
            <a:r>
              <a:rPr lang="ru-RU" altLang="ru-RU" sz="2400" dirty="0" err="1">
                <a:solidFill>
                  <a:prstClr val="black"/>
                </a:solidFill>
              </a:rPr>
              <a:t>жағаға</a:t>
            </a:r>
            <a:r>
              <a:rPr lang="ru-RU" altLang="ru-RU" sz="2400" dirty="0">
                <a:solidFill>
                  <a:prstClr val="black"/>
                </a:solidFill>
              </a:rPr>
              <a:t> </a:t>
            </a:r>
            <a:r>
              <a:rPr lang="ru-RU" altLang="ru-RU" sz="2400" dirty="0" err="1">
                <a:solidFill>
                  <a:prstClr val="black"/>
                </a:solidFill>
              </a:rPr>
              <a:t>қарай</a:t>
            </a:r>
            <a:r>
              <a:rPr lang="ru-RU" altLang="ru-RU" sz="2400" dirty="0">
                <a:solidFill>
                  <a:prstClr val="black"/>
                </a:solidFill>
              </a:rPr>
              <a:t> </a:t>
            </a:r>
            <a:r>
              <a:rPr lang="ru-RU" altLang="ru-RU" sz="2400" dirty="0" err="1">
                <a:solidFill>
                  <a:prstClr val="black"/>
                </a:solidFill>
              </a:rPr>
              <a:t>тасуы</a:t>
            </a:r>
            <a:r>
              <a:rPr lang="ru-RU" altLang="ru-RU" sz="2400" dirty="0">
                <a:solidFill>
                  <a:prstClr val="black"/>
                </a:solidFill>
              </a:rPr>
              <a:t> мен </a:t>
            </a:r>
            <a:r>
              <a:rPr lang="ru-RU" altLang="ru-RU" sz="2400" dirty="0" err="1">
                <a:solidFill>
                  <a:prstClr val="black"/>
                </a:solidFill>
              </a:rPr>
              <a:t>қайтуы</a:t>
            </a:r>
            <a:r>
              <a:rPr lang="ru-RU" altLang="ru-RU" sz="2400" dirty="0">
                <a:solidFill>
                  <a:prstClr val="black"/>
                </a:solidFill>
              </a:rPr>
              <a:t> </a:t>
            </a:r>
            <a:r>
              <a:rPr lang="ru-RU" altLang="ru-RU" sz="2400" dirty="0" err="1">
                <a:solidFill>
                  <a:prstClr val="black"/>
                </a:solidFill>
              </a:rPr>
              <a:t>нәтижесінде</a:t>
            </a:r>
            <a:r>
              <a:rPr lang="ru-RU" altLang="ru-RU" sz="2400" dirty="0">
                <a:solidFill>
                  <a:prstClr val="black"/>
                </a:solidFill>
              </a:rPr>
              <a:t> </a:t>
            </a:r>
            <a:r>
              <a:rPr lang="ru-RU" altLang="ru-RU" sz="2400" dirty="0" err="1">
                <a:solidFill>
                  <a:prstClr val="black"/>
                </a:solidFill>
              </a:rPr>
              <a:t>пайда</a:t>
            </a:r>
            <a:r>
              <a:rPr lang="ru-RU" altLang="ru-RU" sz="2400" dirty="0">
                <a:solidFill>
                  <a:prstClr val="black"/>
                </a:solidFill>
              </a:rPr>
              <a:t> </a:t>
            </a:r>
            <a:r>
              <a:rPr lang="ru-RU" altLang="ru-RU" sz="2400" dirty="0" err="1">
                <a:solidFill>
                  <a:prstClr val="black"/>
                </a:solidFill>
              </a:rPr>
              <a:t>болады</a:t>
            </a:r>
            <a:r>
              <a:rPr lang="ru-RU" altLang="ru-RU" sz="2400" dirty="0">
                <a:solidFill>
                  <a:prstClr val="black"/>
                </a:solidFill>
              </a:rPr>
              <a:t>. </a:t>
            </a:r>
          </a:p>
          <a:p>
            <a:pPr algn="just" eaLnBrk="0" fontAlgn="base" hangingPunct="0">
              <a:spcBef>
                <a:spcPct val="0"/>
              </a:spcBef>
              <a:spcAft>
                <a:spcPct val="0"/>
              </a:spcAft>
              <a:defRPr/>
            </a:pPr>
            <a:r>
              <a:rPr lang="ru-RU" altLang="ru-RU" sz="2400" dirty="0" err="1">
                <a:solidFill>
                  <a:prstClr val="black"/>
                </a:solidFill>
              </a:rPr>
              <a:t>Судың</a:t>
            </a:r>
            <a:r>
              <a:rPr lang="ru-RU" altLang="ru-RU" sz="2400" dirty="0">
                <a:solidFill>
                  <a:prstClr val="black"/>
                </a:solidFill>
              </a:rPr>
              <a:t> </a:t>
            </a:r>
            <a:r>
              <a:rPr lang="ru-RU" altLang="ru-RU" sz="2400" dirty="0" err="1">
                <a:solidFill>
                  <a:prstClr val="black"/>
                </a:solidFill>
              </a:rPr>
              <a:t>тасуы</a:t>
            </a:r>
            <a:r>
              <a:rPr lang="ru-RU" altLang="ru-RU" sz="2400" dirty="0">
                <a:solidFill>
                  <a:prstClr val="black"/>
                </a:solidFill>
              </a:rPr>
              <a:t> мен </a:t>
            </a:r>
            <a:r>
              <a:rPr lang="ru-RU" altLang="ru-RU" sz="2400" dirty="0" err="1">
                <a:solidFill>
                  <a:prstClr val="black"/>
                </a:solidFill>
              </a:rPr>
              <a:t>қайтуына</a:t>
            </a:r>
            <a:r>
              <a:rPr lang="ru-RU" altLang="ru-RU" sz="2400" dirty="0">
                <a:solidFill>
                  <a:prstClr val="black"/>
                </a:solidFill>
              </a:rPr>
              <a:t> </a:t>
            </a:r>
            <a:r>
              <a:rPr lang="ru-RU" altLang="ru-RU" sz="2400" dirty="0" err="1">
                <a:solidFill>
                  <a:prstClr val="black"/>
                </a:solidFill>
              </a:rPr>
              <a:t>байланысты</a:t>
            </a:r>
            <a:r>
              <a:rPr lang="ru-RU" altLang="ru-RU" sz="2400" dirty="0">
                <a:solidFill>
                  <a:prstClr val="black"/>
                </a:solidFill>
              </a:rPr>
              <a:t> </a:t>
            </a:r>
            <a:r>
              <a:rPr lang="ru-RU" altLang="ru-RU" sz="2400" dirty="0" err="1">
                <a:solidFill>
                  <a:prstClr val="black"/>
                </a:solidFill>
              </a:rPr>
              <a:t>ағзаның</a:t>
            </a:r>
            <a:r>
              <a:rPr lang="ru-RU" altLang="ru-RU" sz="2400" dirty="0">
                <a:solidFill>
                  <a:prstClr val="black"/>
                </a:solidFill>
              </a:rPr>
              <a:t> </a:t>
            </a:r>
            <a:r>
              <a:rPr lang="ru-RU" altLang="ru-RU" sz="2400" dirty="0" err="1">
                <a:solidFill>
                  <a:prstClr val="black"/>
                </a:solidFill>
              </a:rPr>
              <a:t>тіршілік</a:t>
            </a:r>
            <a:r>
              <a:rPr lang="ru-RU" altLang="ru-RU" sz="2400" dirty="0">
                <a:solidFill>
                  <a:prstClr val="black"/>
                </a:solidFill>
              </a:rPr>
              <a:t> </a:t>
            </a:r>
            <a:r>
              <a:rPr lang="ru-RU" altLang="ru-RU" sz="2400" dirty="0" err="1">
                <a:solidFill>
                  <a:prstClr val="black"/>
                </a:solidFill>
              </a:rPr>
              <a:t>әрекеті</a:t>
            </a:r>
            <a:r>
              <a:rPr lang="ru-RU" altLang="ru-RU" sz="2400" dirty="0">
                <a:solidFill>
                  <a:prstClr val="black"/>
                </a:solidFill>
              </a:rPr>
              <a:t> </a:t>
            </a:r>
            <a:r>
              <a:rPr lang="ru-RU" altLang="ru-RU" sz="2400" dirty="0" err="1">
                <a:solidFill>
                  <a:prstClr val="black"/>
                </a:solidFill>
              </a:rPr>
              <a:t>өзгеріп</a:t>
            </a:r>
            <a:r>
              <a:rPr lang="ru-RU" altLang="ru-RU" sz="2400" dirty="0">
                <a:solidFill>
                  <a:prstClr val="black"/>
                </a:solidFill>
              </a:rPr>
              <a:t> </a:t>
            </a:r>
            <a:r>
              <a:rPr lang="ru-RU" altLang="ru-RU" sz="2400" dirty="0" err="1">
                <a:solidFill>
                  <a:prstClr val="black"/>
                </a:solidFill>
              </a:rPr>
              <a:t>отырады</a:t>
            </a:r>
            <a:r>
              <a:rPr lang="ru-RU" altLang="ru-RU" sz="2400" dirty="0">
                <a:solidFill>
                  <a:prstClr val="black"/>
                </a:solidFill>
              </a:rPr>
              <a:t>. </a:t>
            </a:r>
          </a:p>
          <a:p>
            <a:pPr algn="just" eaLnBrk="0" fontAlgn="base" hangingPunct="0">
              <a:spcBef>
                <a:spcPct val="0"/>
              </a:spcBef>
              <a:spcAft>
                <a:spcPct val="0"/>
              </a:spcAft>
              <a:defRPr/>
            </a:pPr>
            <a:r>
              <a:rPr lang="ru-RU" altLang="ru-RU" sz="2400" dirty="0" err="1">
                <a:solidFill>
                  <a:prstClr val="black"/>
                </a:solidFill>
              </a:rPr>
              <a:t>Сондай-ақ</a:t>
            </a:r>
            <a:r>
              <a:rPr lang="ru-RU" altLang="ru-RU" sz="2400" dirty="0">
                <a:solidFill>
                  <a:prstClr val="black"/>
                </a:solidFill>
              </a:rPr>
              <a:t> </a:t>
            </a:r>
            <a:r>
              <a:rPr lang="ru-RU" altLang="ru-RU" sz="2400" dirty="0" err="1">
                <a:solidFill>
                  <a:prstClr val="black"/>
                </a:solidFill>
              </a:rPr>
              <a:t>Жердің</a:t>
            </a:r>
            <a:r>
              <a:rPr lang="ru-RU" altLang="ru-RU" sz="2400" dirty="0">
                <a:solidFill>
                  <a:prstClr val="black"/>
                </a:solidFill>
              </a:rPr>
              <a:t> </a:t>
            </a:r>
            <a:r>
              <a:rPr lang="ru-RU" altLang="ru-RU" sz="2400" dirty="0" err="1">
                <a:solidFill>
                  <a:prstClr val="black"/>
                </a:solidFill>
              </a:rPr>
              <a:t>өз</a:t>
            </a:r>
            <a:r>
              <a:rPr lang="ru-RU" altLang="ru-RU" sz="2400" dirty="0">
                <a:solidFill>
                  <a:prstClr val="black"/>
                </a:solidFill>
              </a:rPr>
              <a:t> </a:t>
            </a:r>
            <a:r>
              <a:rPr lang="ru-RU" altLang="ru-RU" sz="2400" dirty="0" err="1">
                <a:solidFill>
                  <a:prstClr val="black"/>
                </a:solidFill>
              </a:rPr>
              <a:t>осімен</a:t>
            </a:r>
            <a:r>
              <a:rPr lang="ru-RU" altLang="ru-RU" sz="2400" dirty="0">
                <a:solidFill>
                  <a:prstClr val="black"/>
                </a:solidFill>
              </a:rPr>
              <a:t> </a:t>
            </a:r>
            <a:r>
              <a:rPr lang="ru-RU" altLang="ru-RU" sz="2400" dirty="0" err="1">
                <a:solidFill>
                  <a:prstClr val="black"/>
                </a:solidFill>
              </a:rPr>
              <a:t>айналуы</a:t>
            </a:r>
            <a:r>
              <a:rPr lang="ru-RU" altLang="ru-RU" sz="2400" dirty="0">
                <a:solidFill>
                  <a:prstClr val="black"/>
                </a:solidFill>
              </a:rPr>
              <a:t> </a:t>
            </a:r>
            <a:r>
              <a:rPr lang="ru-RU" altLang="ru-RU" sz="2400" dirty="0" err="1">
                <a:solidFill>
                  <a:prstClr val="black"/>
                </a:solidFill>
              </a:rPr>
              <a:t>және</a:t>
            </a:r>
            <a:r>
              <a:rPr lang="ru-RU" altLang="ru-RU" sz="2400" dirty="0">
                <a:solidFill>
                  <a:prstClr val="black"/>
                </a:solidFill>
              </a:rPr>
              <a:t> </a:t>
            </a:r>
            <a:r>
              <a:rPr lang="ru-RU" altLang="ru-RU" sz="2400" dirty="0" err="1">
                <a:solidFill>
                  <a:prstClr val="black"/>
                </a:solidFill>
              </a:rPr>
              <a:t>күн-түн</a:t>
            </a:r>
            <a:r>
              <a:rPr lang="ru-RU" altLang="ru-RU" sz="2400" dirty="0">
                <a:solidFill>
                  <a:prstClr val="black"/>
                </a:solidFill>
              </a:rPr>
              <a:t> </a:t>
            </a:r>
            <a:r>
              <a:rPr lang="ru-RU" altLang="ru-RU" sz="2400" dirty="0" err="1">
                <a:solidFill>
                  <a:prstClr val="black"/>
                </a:solidFill>
              </a:rPr>
              <a:t>ауысуының</a:t>
            </a:r>
            <a:r>
              <a:rPr lang="ru-RU" altLang="ru-RU" sz="2400" dirty="0">
                <a:solidFill>
                  <a:prstClr val="black"/>
                </a:solidFill>
              </a:rPr>
              <a:t> </a:t>
            </a:r>
            <a:r>
              <a:rPr lang="ru-RU" altLang="ru-RU" sz="2400" dirty="0" err="1">
                <a:solidFill>
                  <a:prstClr val="black"/>
                </a:solidFill>
              </a:rPr>
              <a:t>циклдерімен</a:t>
            </a:r>
            <a:r>
              <a:rPr lang="ru-RU" altLang="ru-RU" sz="2400" dirty="0">
                <a:solidFill>
                  <a:prstClr val="black"/>
                </a:solidFill>
              </a:rPr>
              <a:t> </a:t>
            </a:r>
            <a:r>
              <a:rPr lang="ru-RU" altLang="ru-RU" sz="2400" dirty="0" err="1">
                <a:solidFill>
                  <a:prstClr val="black"/>
                </a:solidFill>
              </a:rPr>
              <a:t>байланысқан</a:t>
            </a:r>
            <a:r>
              <a:rPr lang="ru-RU" altLang="ru-RU" sz="2400" dirty="0">
                <a:solidFill>
                  <a:prstClr val="black"/>
                </a:solidFill>
              </a:rPr>
              <a:t> </a:t>
            </a:r>
            <a:r>
              <a:rPr lang="ru-RU" altLang="ru-RU" sz="2400" dirty="0" err="1">
                <a:solidFill>
                  <a:prstClr val="black"/>
                </a:solidFill>
              </a:rPr>
              <a:t>ағзаның</a:t>
            </a:r>
            <a:r>
              <a:rPr lang="ru-RU" altLang="ru-RU" sz="2400" dirty="0">
                <a:solidFill>
                  <a:prstClr val="black"/>
                </a:solidFill>
              </a:rPr>
              <a:t> </a:t>
            </a:r>
            <a:r>
              <a:rPr lang="ru-RU" altLang="ru-RU" sz="2400" dirty="0" err="1">
                <a:solidFill>
                  <a:prstClr val="black"/>
                </a:solidFill>
              </a:rPr>
              <a:t>өзіндік</a:t>
            </a:r>
            <a:r>
              <a:rPr lang="ru-RU" altLang="ru-RU" sz="2400" dirty="0">
                <a:solidFill>
                  <a:prstClr val="black"/>
                </a:solidFill>
              </a:rPr>
              <a:t> </a:t>
            </a:r>
            <a:r>
              <a:rPr lang="ru-RU" altLang="ru-RU" sz="2400" dirty="0" err="1">
                <a:solidFill>
                  <a:prstClr val="black"/>
                </a:solidFill>
              </a:rPr>
              <a:t>тәулікке</a:t>
            </a:r>
            <a:r>
              <a:rPr lang="ru-RU" altLang="ru-RU" sz="2400" dirty="0">
                <a:solidFill>
                  <a:prstClr val="black"/>
                </a:solidFill>
              </a:rPr>
              <a:t> </a:t>
            </a:r>
            <a:r>
              <a:rPr lang="ru-RU" altLang="ru-RU" sz="2400" dirty="0" err="1">
                <a:solidFill>
                  <a:prstClr val="black"/>
                </a:solidFill>
              </a:rPr>
              <a:t>жуық</a:t>
            </a:r>
            <a:r>
              <a:rPr lang="ru-RU" altLang="ru-RU" sz="2400" dirty="0">
                <a:solidFill>
                  <a:prstClr val="black"/>
                </a:solidFill>
              </a:rPr>
              <a:t> </a:t>
            </a:r>
            <a:r>
              <a:rPr lang="ru-RU" altLang="ru-RU" sz="2400" dirty="0" err="1">
                <a:solidFill>
                  <a:prstClr val="black"/>
                </a:solidFill>
              </a:rPr>
              <a:t>және</a:t>
            </a:r>
            <a:r>
              <a:rPr lang="ru-RU" altLang="ru-RU" sz="2400" dirty="0">
                <a:solidFill>
                  <a:prstClr val="black"/>
                </a:solidFill>
              </a:rPr>
              <a:t> </a:t>
            </a:r>
            <a:r>
              <a:rPr lang="ru-RU" altLang="ru-RU" sz="2400" dirty="0" err="1">
                <a:solidFill>
                  <a:prstClr val="black"/>
                </a:solidFill>
              </a:rPr>
              <a:t>тәуліктік</a:t>
            </a:r>
            <a:r>
              <a:rPr lang="ru-RU" altLang="ru-RU" sz="2400" dirty="0">
                <a:solidFill>
                  <a:prstClr val="black"/>
                </a:solidFill>
              </a:rPr>
              <a:t> </a:t>
            </a:r>
            <a:r>
              <a:rPr lang="ru-RU" altLang="ru-RU" sz="2400" dirty="0" err="1">
                <a:solidFill>
                  <a:prstClr val="black"/>
                </a:solidFill>
              </a:rPr>
              <a:t>биоырғақтары</a:t>
            </a:r>
            <a:r>
              <a:rPr lang="ru-RU" altLang="ru-RU" sz="2400" dirty="0">
                <a:solidFill>
                  <a:prstClr val="black"/>
                </a:solidFill>
              </a:rPr>
              <a:t> </a:t>
            </a:r>
            <a:r>
              <a:rPr lang="ru-RU" altLang="ru-RU" sz="2400" dirty="0" err="1">
                <a:solidFill>
                  <a:prstClr val="black"/>
                </a:solidFill>
              </a:rPr>
              <a:t>қалыптасады</a:t>
            </a:r>
            <a:r>
              <a:rPr lang="ru-RU" altLang="ru-RU" sz="2400" dirty="0">
                <a:solidFill>
                  <a:prstClr val="black"/>
                </a:solidFill>
              </a:rPr>
              <a:t>. </a:t>
            </a:r>
          </a:p>
          <a:p>
            <a:pPr algn="just" eaLnBrk="0" fontAlgn="base" hangingPunct="0">
              <a:spcBef>
                <a:spcPct val="0"/>
              </a:spcBef>
              <a:spcAft>
                <a:spcPct val="0"/>
              </a:spcAft>
              <a:defRPr/>
            </a:pPr>
            <a:r>
              <a:rPr lang="ru-RU" altLang="ru-RU" sz="2400" dirty="0" err="1">
                <a:solidFill>
                  <a:prstClr val="black"/>
                </a:solidFill>
              </a:rPr>
              <a:t>Тәулікке</a:t>
            </a:r>
            <a:r>
              <a:rPr lang="ru-RU" altLang="ru-RU" sz="2400" dirty="0">
                <a:solidFill>
                  <a:prstClr val="black"/>
                </a:solidFill>
              </a:rPr>
              <a:t> </a:t>
            </a:r>
            <a:r>
              <a:rPr lang="ru-RU" altLang="ru-RU" sz="2400" dirty="0" err="1">
                <a:solidFill>
                  <a:prstClr val="black"/>
                </a:solidFill>
              </a:rPr>
              <a:t>жуық</a:t>
            </a:r>
            <a:r>
              <a:rPr lang="ru-RU" altLang="ru-RU" sz="2400" dirty="0">
                <a:solidFill>
                  <a:prstClr val="black"/>
                </a:solidFill>
              </a:rPr>
              <a:t> </a:t>
            </a:r>
            <a:r>
              <a:rPr lang="ru-RU" altLang="ru-RU" sz="2400" dirty="0" err="1">
                <a:solidFill>
                  <a:prstClr val="black"/>
                </a:solidFill>
              </a:rPr>
              <a:t>циркадианды</a:t>
            </a:r>
            <a:r>
              <a:rPr lang="ru-RU" altLang="ru-RU" sz="2400" dirty="0">
                <a:solidFill>
                  <a:prstClr val="black"/>
                </a:solidFill>
              </a:rPr>
              <a:t> </a:t>
            </a:r>
            <a:r>
              <a:rPr lang="ru-RU" altLang="ru-RU" sz="2400" dirty="0" err="1">
                <a:solidFill>
                  <a:prstClr val="black"/>
                </a:solidFill>
              </a:rPr>
              <a:t>ырғақ</a:t>
            </a:r>
            <a:r>
              <a:rPr lang="ru-RU" altLang="ru-RU" sz="2400" dirty="0">
                <a:solidFill>
                  <a:prstClr val="black"/>
                </a:solidFill>
              </a:rPr>
              <a:t> </a:t>
            </a:r>
            <a:r>
              <a:rPr lang="ru-RU" altLang="ru-RU" sz="2400" dirty="0" err="1">
                <a:solidFill>
                  <a:prstClr val="black"/>
                </a:solidFill>
              </a:rPr>
              <a:t>ағзада</a:t>
            </a:r>
            <a:r>
              <a:rPr lang="ru-RU" altLang="ru-RU" sz="2400" dirty="0">
                <a:solidFill>
                  <a:prstClr val="black"/>
                </a:solidFill>
              </a:rPr>
              <a:t> </a:t>
            </a:r>
            <a:r>
              <a:rPr lang="ru-RU" altLang="ru-RU" sz="2400" dirty="0" err="1">
                <a:solidFill>
                  <a:prstClr val="black"/>
                </a:solidFill>
              </a:rPr>
              <a:t>жүргізуші</a:t>
            </a:r>
            <a:r>
              <a:rPr lang="ru-RU" altLang="ru-RU" sz="2400" dirty="0">
                <a:solidFill>
                  <a:prstClr val="black"/>
                </a:solidFill>
              </a:rPr>
              <a:t> </a:t>
            </a:r>
            <a:r>
              <a:rPr lang="ru-RU" altLang="ru-RU" sz="2400" dirty="0" err="1">
                <a:solidFill>
                  <a:prstClr val="black"/>
                </a:solidFill>
              </a:rPr>
              <a:t>ырғақтардың</a:t>
            </a:r>
            <a:r>
              <a:rPr lang="ru-RU" altLang="ru-RU" sz="2400" dirty="0">
                <a:solidFill>
                  <a:prstClr val="black"/>
                </a:solidFill>
              </a:rPr>
              <a:t> </a:t>
            </a:r>
            <a:r>
              <a:rPr lang="ru-RU" altLang="ru-RU" sz="2400" dirty="0" err="1">
                <a:solidFill>
                  <a:prstClr val="black"/>
                </a:solidFill>
              </a:rPr>
              <a:t>бірі</a:t>
            </a:r>
            <a:r>
              <a:rPr lang="ru-RU" altLang="ru-RU" sz="2400" dirty="0">
                <a:solidFill>
                  <a:prstClr val="black"/>
                </a:solidFill>
              </a:rPr>
              <a:t> </a:t>
            </a:r>
            <a:r>
              <a:rPr lang="ru-RU" altLang="ru-RU" sz="2400" dirty="0" err="1">
                <a:solidFill>
                  <a:prstClr val="black"/>
                </a:solidFill>
              </a:rPr>
              <a:t>болып</a:t>
            </a:r>
            <a:r>
              <a:rPr lang="ru-RU" altLang="ru-RU" sz="2400" dirty="0">
                <a:solidFill>
                  <a:prstClr val="black"/>
                </a:solidFill>
              </a:rPr>
              <a:t> </a:t>
            </a:r>
            <a:r>
              <a:rPr lang="ru-RU" altLang="ru-RU" sz="2400" dirty="0" err="1">
                <a:solidFill>
                  <a:prstClr val="black"/>
                </a:solidFill>
              </a:rPr>
              <a:t>саналады</a:t>
            </a:r>
            <a:r>
              <a:rPr lang="ru-RU" altLang="ru-RU" sz="2400" dirty="0">
                <a:solidFill>
                  <a:prstClr val="black"/>
                </a:solidFill>
              </a:rPr>
              <a:t>. </a:t>
            </a:r>
          </a:p>
          <a:p>
            <a:pPr algn="just" eaLnBrk="0" fontAlgn="base" hangingPunct="0">
              <a:spcBef>
                <a:spcPct val="0"/>
              </a:spcBef>
              <a:spcAft>
                <a:spcPct val="0"/>
              </a:spcAft>
              <a:defRPr/>
            </a:pPr>
            <a:r>
              <a:rPr lang="ru-RU" altLang="ru-RU" sz="2400" dirty="0" err="1">
                <a:solidFill>
                  <a:prstClr val="black"/>
                </a:solidFill>
              </a:rPr>
              <a:t>Тәуліктік</a:t>
            </a:r>
            <a:r>
              <a:rPr lang="ru-RU" altLang="ru-RU" sz="2400" dirty="0">
                <a:solidFill>
                  <a:prstClr val="black"/>
                </a:solidFill>
              </a:rPr>
              <a:t> </a:t>
            </a:r>
            <a:r>
              <a:rPr lang="ru-RU" altLang="ru-RU" sz="2400" dirty="0" err="1">
                <a:solidFill>
                  <a:prstClr val="black"/>
                </a:solidFill>
              </a:rPr>
              <a:t>ырғақ</a:t>
            </a:r>
            <a:r>
              <a:rPr lang="ru-RU" altLang="ru-RU" sz="2400" dirty="0">
                <a:solidFill>
                  <a:prstClr val="black"/>
                </a:solidFill>
              </a:rPr>
              <a:t> </a:t>
            </a:r>
            <a:r>
              <a:rPr lang="ru-RU" altLang="ru-RU" sz="2400" dirty="0" err="1">
                <a:solidFill>
                  <a:prstClr val="black"/>
                </a:solidFill>
              </a:rPr>
              <a:t>ағзадағы</a:t>
            </a:r>
            <a:r>
              <a:rPr lang="ru-RU" altLang="ru-RU" sz="2400" dirty="0">
                <a:solidFill>
                  <a:prstClr val="black"/>
                </a:solidFill>
              </a:rPr>
              <a:t> </a:t>
            </a:r>
            <a:r>
              <a:rPr lang="ru-RU" altLang="ru-RU" sz="2400" dirty="0" err="1">
                <a:solidFill>
                  <a:prstClr val="black"/>
                </a:solidFill>
              </a:rPr>
              <a:t>әртүрлі</a:t>
            </a:r>
            <a:r>
              <a:rPr lang="ru-RU" altLang="ru-RU" sz="2400" dirty="0">
                <a:solidFill>
                  <a:prstClr val="black"/>
                </a:solidFill>
              </a:rPr>
              <a:t> </a:t>
            </a:r>
            <a:r>
              <a:rPr lang="ru-RU" altLang="ru-RU" sz="2400" dirty="0" err="1">
                <a:solidFill>
                  <a:prstClr val="black"/>
                </a:solidFill>
              </a:rPr>
              <a:t>функцияларға</a:t>
            </a:r>
            <a:r>
              <a:rPr lang="ru-RU" altLang="ru-RU" sz="2400" dirty="0">
                <a:solidFill>
                  <a:prstClr val="black"/>
                </a:solidFill>
              </a:rPr>
              <a:t> </a:t>
            </a:r>
            <a:r>
              <a:rPr lang="ru-RU" altLang="ru-RU" sz="2400" dirty="0" err="1">
                <a:solidFill>
                  <a:prstClr val="black"/>
                </a:solidFill>
              </a:rPr>
              <a:t>тән</a:t>
            </a:r>
            <a:r>
              <a:rPr lang="ru-RU" altLang="ru-RU" sz="2400" dirty="0">
                <a:solidFill>
                  <a:prstClr val="black"/>
                </a:solidFill>
              </a:rPr>
              <a:t> </a:t>
            </a:r>
            <a:r>
              <a:rPr lang="ru-RU" altLang="ru-RU" sz="2400" dirty="0" err="1">
                <a:solidFill>
                  <a:prstClr val="black"/>
                </a:solidFill>
              </a:rPr>
              <a:t>және</a:t>
            </a:r>
            <a:r>
              <a:rPr lang="ru-RU" altLang="ru-RU" sz="2400" dirty="0">
                <a:solidFill>
                  <a:prstClr val="black"/>
                </a:solidFill>
              </a:rPr>
              <a:t> </a:t>
            </a:r>
            <a:r>
              <a:rPr lang="ru-RU" altLang="ru-RU" sz="2400" dirty="0" err="1">
                <a:solidFill>
                  <a:prstClr val="black"/>
                </a:solidFill>
              </a:rPr>
              <a:t>хронобиологияда</a:t>
            </a:r>
            <a:r>
              <a:rPr lang="ru-RU" altLang="ru-RU" sz="2400" dirty="0">
                <a:solidFill>
                  <a:prstClr val="black"/>
                </a:solidFill>
              </a:rPr>
              <a:t> </a:t>
            </a:r>
            <a:r>
              <a:rPr lang="ru-RU" altLang="ru-RU" sz="2400" dirty="0" err="1">
                <a:solidFill>
                  <a:prstClr val="black"/>
                </a:solidFill>
              </a:rPr>
              <a:t>жақсы</a:t>
            </a:r>
            <a:r>
              <a:rPr lang="ru-RU" altLang="ru-RU" sz="2400" dirty="0">
                <a:solidFill>
                  <a:prstClr val="black"/>
                </a:solidFill>
              </a:rPr>
              <a:t> </a:t>
            </a:r>
            <a:r>
              <a:rPr lang="ru-RU" altLang="ru-RU" sz="2400" dirty="0" err="1">
                <a:solidFill>
                  <a:prstClr val="black"/>
                </a:solidFill>
              </a:rPr>
              <a:t>дамыған</a:t>
            </a:r>
            <a:r>
              <a:rPr lang="ru-RU" altLang="ru-RU" sz="2400" dirty="0">
                <a:solidFill>
                  <a:prstClr val="black"/>
                </a:solidFill>
              </a:rPr>
              <a:t> </a:t>
            </a:r>
            <a:r>
              <a:rPr lang="ru-RU" altLang="ru-RU" sz="2400" dirty="0" err="1">
                <a:solidFill>
                  <a:prstClr val="black"/>
                </a:solidFill>
              </a:rPr>
              <a:t>бөлімі</a:t>
            </a:r>
            <a:r>
              <a:rPr lang="ru-RU" altLang="ru-RU" sz="2400" dirty="0">
                <a:solidFill>
                  <a:prstClr val="black"/>
                </a:solidFill>
              </a:rPr>
              <a:t> </a:t>
            </a:r>
            <a:r>
              <a:rPr lang="ru-RU" altLang="ru-RU" sz="2400" dirty="0" err="1">
                <a:solidFill>
                  <a:prstClr val="black"/>
                </a:solidFill>
              </a:rPr>
              <a:t>болып</a:t>
            </a:r>
            <a:r>
              <a:rPr lang="ru-RU" altLang="ru-RU" sz="2400" dirty="0">
                <a:solidFill>
                  <a:prstClr val="black"/>
                </a:solidFill>
              </a:rPr>
              <a:t> </a:t>
            </a:r>
            <a:r>
              <a:rPr lang="ru-RU" altLang="ru-RU" sz="2400" dirty="0" err="1">
                <a:solidFill>
                  <a:prstClr val="black"/>
                </a:solidFill>
              </a:rPr>
              <a:t>саналады</a:t>
            </a:r>
            <a:r>
              <a:rPr lang="ru-RU" altLang="ru-RU" sz="2400" dirty="0">
                <a:solidFill>
                  <a:prstClr val="black"/>
                </a:solidFill>
              </a:rPr>
              <a:t> </a:t>
            </a:r>
          </a:p>
        </p:txBody>
      </p:sp>
    </p:spTree>
    <p:extLst>
      <p:ext uri="{BB962C8B-B14F-4D97-AF65-F5344CB8AC3E}">
        <p14:creationId xmlns:p14="http://schemas.microsoft.com/office/powerpoint/2010/main" val="844406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3">
            <a:extLst>
              <a:ext uri="{FF2B5EF4-FFF2-40B4-BE49-F238E27FC236}">
                <a16:creationId xmlns="" xmlns:a16="http://schemas.microsoft.com/office/drawing/2014/main" id="{C160952A-46C4-4B6B-BCF3-C03CB6D67C9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D2B33E-8B59-4E2E-B3C7-F3A9CE1B64E8}" type="slidenum">
              <a:rPr lang="ru-RU" altLang="ru-RU" sz="1200" smtClean="0">
                <a:solidFill>
                  <a:srgbClr val="898989"/>
                </a:solidFill>
                <a:latin typeface="Arial" panose="020B0604020202020204" pitchFamily="34" charset="0"/>
              </a:rPr>
              <a:pPr>
                <a:spcBef>
                  <a:spcPct val="0"/>
                </a:spcBef>
                <a:buFontTx/>
                <a:buNone/>
              </a:pPr>
              <a:t>33</a:t>
            </a:fld>
            <a:endParaRPr lang="ru-RU" altLang="ru-RU" sz="1200">
              <a:solidFill>
                <a:srgbClr val="898989"/>
              </a:solidFill>
              <a:latin typeface="Arial" panose="020B0604020202020204" pitchFamily="34" charset="0"/>
            </a:endParaRPr>
          </a:p>
        </p:txBody>
      </p:sp>
      <p:sp>
        <p:nvSpPr>
          <p:cNvPr id="30723" name="TextBox 4">
            <a:extLst>
              <a:ext uri="{FF2B5EF4-FFF2-40B4-BE49-F238E27FC236}">
                <a16:creationId xmlns="" xmlns:a16="http://schemas.microsoft.com/office/drawing/2014/main" id="{4E5975B5-7693-442A-BFF7-445AA20BB318}"/>
              </a:ext>
            </a:extLst>
          </p:cNvPr>
          <p:cNvSpPr txBox="1">
            <a:spLocks noChangeArrowheads="1"/>
          </p:cNvSpPr>
          <p:nvPr/>
        </p:nvSpPr>
        <p:spPr bwMode="auto">
          <a:xfrm>
            <a:off x="204788" y="765175"/>
            <a:ext cx="84963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8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ru-RU" altLang="ru-RU" sz="2400">
                <a:solidFill>
                  <a:prstClr val="black"/>
                </a:solidFill>
                <a:latin typeface="Arial" panose="020B0604020202020204" pitchFamily="34" charset="0"/>
              </a:rPr>
              <a:t>Циркадианды ырғақтың заңдылығы мен жүйелілігін белгілеу үшін әртүрлі есептеу әдістері, математикалық есептер, статистика мен кездейсоқ теориясы қолданылады. </a:t>
            </a:r>
          </a:p>
          <a:p>
            <a:pPr algn="just" eaLnBrk="0" fontAlgn="base" hangingPunct="0">
              <a:spcBef>
                <a:spcPct val="0"/>
              </a:spcBef>
              <a:spcAft>
                <a:spcPct val="0"/>
              </a:spcAft>
              <a:buFontTx/>
              <a:buNone/>
            </a:pPr>
            <a:r>
              <a:rPr lang="ru-RU" altLang="ru-RU" sz="2400">
                <a:solidFill>
                  <a:prstClr val="black"/>
                </a:solidFill>
                <a:latin typeface="Arial" panose="020B0604020202020204" pitchFamily="34" charset="0"/>
              </a:rPr>
              <a:t>Тәжірибеде алынған мәліметтерді математикалық өңдеу үшін “Косинор” бағдарламасы қазіргі таңда кеңінен қолданылады. </a:t>
            </a:r>
          </a:p>
          <a:p>
            <a:pPr algn="just" eaLnBrk="0" fontAlgn="base" hangingPunct="0">
              <a:spcBef>
                <a:spcPct val="0"/>
              </a:spcBef>
              <a:spcAft>
                <a:spcPct val="0"/>
              </a:spcAft>
              <a:buFontTx/>
              <a:buNone/>
            </a:pPr>
            <a:r>
              <a:rPr lang="ru-RU" altLang="ru-RU" sz="2400">
                <a:solidFill>
                  <a:prstClr val="black"/>
                </a:solidFill>
                <a:latin typeface="Arial" panose="020B0604020202020204" pitchFamily="34" charset="0"/>
              </a:rPr>
              <a:t>Бұл бағдарламада тәжірибе мәнін сипаттайтын косинусоидтың ең төмен квадраты мен осы косинусоидтың сенімділік аймағы анықталады. </a:t>
            </a:r>
          </a:p>
          <a:p>
            <a:pPr algn="just" eaLnBrk="0" fontAlgn="base" hangingPunct="0">
              <a:spcBef>
                <a:spcPct val="0"/>
              </a:spcBef>
              <a:spcAft>
                <a:spcPct val="0"/>
              </a:spcAft>
              <a:buFontTx/>
              <a:buNone/>
            </a:pPr>
            <a:r>
              <a:rPr lang="ru-RU" altLang="ru-RU" sz="2400">
                <a:solidFill>
                  <a:prstClr val="black"/>
                </a:solidFill>
                <a:latin typeface="Arial" panose="020B0604020202020204" pitchFamily="34" charset="0"/>
              </a:rPr>
              <a:t>Периодтың ұзақтығын, уақыт бойынша жоғары шың (пик) мәнін немесе акрофазаны, тербеліс амплитудасын және жиілігін көрсететін хронограмма тұрғызылып биоырғақтарға сипаттама беріледі </a:t>
            </a:r>
          </a:p>
        </p:txBody>
      </p:sp>
    </p:spTree>
    <p:extLst>
      <p:ext uri="{BB962C8B-B14F-4D97-AF65-F5344CB8AC3E}">
        <p14:creationId xmlns:p14="http://schemas.microsoft.com/office/powerpoint/2010/main" val="3179036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3">
            <a:extLst>
              <a:ext uri="{FF2B5EF4-FFF2-40B4-BE49-F238E27FC236}">
                <a16:creationId xmlns="" xmlns:a16="http://schemas.microsoft.com/office/drawing/2014/main" id="{0315FA4F-484D-49AD-A6E5-5EED61116CC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4EA952-0A20-4D6C-8D86-BD3900D94B3A}" type="slidenum">
              <a:rPr lang="ru-RU" altLang="ru-RU" sz="1200" smtClean="0">
                <a:solidFill>
                  <a:srgbClr val="898989"/>
                </a:solidFill>
                <a:latin typeface="Arial" panose="020B0604020202020204" pitchFamily="34" charset="0"/>
              </a:rPr>
              <a:pPr>
                <a:spcBef>
                  <a:spcPct val="0"/>
                </a:spcBef>
                <a:buFontTx/>
                <a:buNone/>
              </a:pPr>
              <a:t>34</a:t>
            </a:fld>
            <a:endParaRPr lang="ru-RU" altLang="ru-RU" sz="1200">
              <a:solidFill>
                <a:srgbClr val="898989"/>
              </a:solidFill>
              <a:latin typeface="Arial" panose="020B0604020202020204" pitchFamily="34" charset="0"/>
            </a:endParaRPr>
          </a:p>
        </p:txBody>
      </p:sp>
      <p:sp>
        <p:nvSpPr>
          <p:cNvPr id="31747" name="TextBox 4">
            <a:extLst>
              <a:ext uri="{FF2B5EF4-FFF2-40B4-BE49-F238E27FC236}">
                <a16:creationId xmlns="" xmlns:a16="http://schemas.microsoft.com/office/drawing/2014/main" id="{249E326C-E9DB-4E3D-9B25-00C153B5E37F}"/>
              </a:ext>
            </a:extLst>
          </p:cNvPr>
          <p:cNvSpPr txBox="1">
            <a:spLocks noChangeArrowheads="1"/>
          </p:cNvSpPr>
          <p:nvPr/>
        </p:nvSpPr>
        <p:spPr bwMode="auto">
          <a:xfrm>
            <a:off x="190500" y="136525"/>
            <a:ext cx="8702675"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ru-RU" altLang="ru-RU" sz="2400" dirty="0">
                <a:solidFill>
                  <a:prstClr val="black"/>
                </a:solidFill>
                <a:latin typeface="Arial" panose="020B0604020202020204" pitchFamily="34" charset="0"/>
              </a:rPr>
              <a:t>Эволюция </a:t>
            </a:r>
            <a:r>
              <a:rPr lang="ru-RU" altLang="ru-RU" sz="2400" dirty="0" err="1">
                <a:solidFill>
                  <a:prstClr val="black"/>
                </a:solidFill>
                <a:latin typeface="Arial" panose="020B0604020202020204" pitchFamily="34" charset="0"/>
              </a:rPr>
              <a:t>процесінде</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жануарлардың</a:t>
            </a:r>
            <a:r>
              <a:rPr lang="ru-RU" altLang="ru-RU" sz="2400" dirty="0">
                <a:solidFill>
                  <a:prstClr val="black"/>
                </a:solidFill>
                <a:latin typeface="Arial" panose="020B0604020202020204" pitchFamily="34" charset="0"/>
              </a:rPr>
              <a:t> </a:t>
            </a:r>
            <a:r>
              <a:rPr lang="ru-RU" altLang="ru-RU" sz="2400" b="1" dirty="0" err="1">
                <a:solidFill>
                  <a:prstClr val="black"/>
                </a:solidFill>
                <a:latin typeface="Arial" panose="020B0604020202020204" pitchFamily="34" charset="0"/>
              </a:rPr>
              <a:t>сыртқы</a:t>
            </a:r>
            <a:r>
              <a:rPr lang="ru-RU" altLang="ru-RU" sz="2400" b="1" dirty="0">
                <a:solidFill>
                  <a:prstClr val="black"/>
                </a:solidFill>
                <a:latin typeface="Arial" panose="020B0604020202020204" pitchFamily="34" charset="0"/>
              </a:rPr>
              <a:t> </a:t>
            </a:r>
            <a:r>
              <a:rPr lang="ru-RU" altLang="ru-RU" sz="2400" b="1" dirty="0" err="1">
                <a:solidFill>
                  <a:prstClr val="black"/>
                </a:solidFill>
                <a:latin typeface="Arial" panose="020B0604020202020204" pitchFamily="34" charset="0"/>
              </a:rPr>
              <a:t>ортаның</a:t>
            </a:r>
            <a:r>
              <a:rPr lang="ru-RU" altLang="ru-RU" sz="2400" b="1" dirty="0">
                <a:solidFill>
                  <a:prstClr val="black"/>
                </a:solidFill>
                <a:latin typeface="Arial" panose="020B0604020202020204" pitchFamily="34" charset="0"/>
              </a:rPr>
              <a:t> </a:t>
            </a:r>
            <a:r>
              <a:rPr lang="ru-RU" altLang="ru-RU" sz="2400" b="1" dirty="0" err="1">
                <a:solidFill>
                  <a:prstClr val="black"/>
                </a:solidFill>
                <a:latin typeface="Arial" panose="020B0604020202020204" pitchFamily="34" charset="0"/>
              </a:rPr>
              <a:t>қолайлы</a:t>
            </a:r>
            <a:r>
              <a:rPr lang="ru-RU" altLang="ru-RU" sz="2400" b="1" dirty="0">
                <a:solidFill>
                  <a:prstClr val="black"/>
                </a:solidFill>
                <a:latin typeface="Arial" panose="020B0604020202020204" pitchFamily="34" charset="0"/>
              </a:rPr>
              <a:t>, </a:t>
            </a:r>
            <a:r>
              <a:rPr lang="ru-RU" altLang="ru-RU" sz="2400" b="1" dirty="0" err="1">
                <a:solidFill>
                  <a:prstClr val="black"/>
                </a:solidFill>
                <a:latin typeface="Arial" panose="020B0604020202020204" pitchFamily="34" charset="0"/>
              </a:rPr>
              <a:t>қолайсыз</a:t>
            </a:r>
            <a:r>
              <a:rPr lang="ru-RU" altLang="ru-RU" sz="2400" b="1" dirty="0">
                <a:solidFill>
                  <a:prstClr val="black"/>
                </a:solidFill>
                <a:latin typeface="Arial" panose="020B0604020202020204" pitchFamily="34" charset="0"/>
              </a:rPr>
              <a:t> </a:t>
            </a:r>
            <a:r>
              <a:rPr lang="ru-RU" altLang="ru-RU" sz="2400" b="1" dirty="0" err="1">
                <a:solidFill>
                  <a:prstClr val="black"/>
                </a:solidFill>
                <a:latin typeface="Arial" panose="020B0604020202020204" pitchFamily="34" charset="0"/>
              </a:rPr>
              <a:t>жағдайларына</a:t>
            </a:r>
            <a:r>
              <a:rPr lang="ru-RU" altLang="ru-RU" sz="2400" b="1" dirty="0">
                <a:solidFill>
                  <a:prstClr val="black"/>
                </a:solidFill>
                <a:latin typeface="Arial" panose="020B0604020202020204" pitchFamily="34" charset="0"/>
              </a:rPr>
              <a:t> </a:t>
            </a:r>
            <a:r>
              <a:rPr lang="ru-RU" altLang="ru-RU" sz="2400" b="1" dirty="0" err="1">
                <a:solidFill>
                  <a:prstClr val="black"/>
                </a:solidFill>
                <a:latin typeface="Arial" panose="020B0604020202020204" pitchFamily="34" charset="0"/>
              </a:rPr>
              <a:t>бейімделуінен</a:t>
            </a:r>
            <a:r>
              <a:rPr lang="ru-RU" altLang="ru-RU" sz="2400" b="1" dirty="0">
                <a:solidFill>
                  <a:prstClr val="black"/>
                </a:solidFill>
                <a:latin typeface="Arial" panose="020B0604020202020204" pitchFamily="34" charset="0"/>
              </a:rPr>
              <a:t> </a:t>
            </a:r>
            <a:r>
              <a:rPr lang="ru-RU" altLang="ru-RU" sz="2400" b="1" dirty="0" err="1">
                <a:solidFill>
                  <a:srgbClr val="FF0000"/>
                </a:solidFill>
                <a:latin typeface="Arial" panose="020B0604020202020204" pitchFamily="34" charset="0"/>
              </a:rPr>
              <a:t>тәуліктік</a:t>
            </a:r>
            <a:r>
              <a:rPr lang="ru-RU" altLang="ru-RU" sz="2400" b="1" dirty="0">
                <a:solidFill>
                  <a:srgbClr val="FF0000"/>
                </a:solidFill>
                <a:latin typeface="Arial" panose="020B0604020202020204" pitchFamily="34" charset="0"/>
              </a:rPr>
              <a:t> </a:t>
            </a:r>
            <a:r>
              <a:rPr lang="ru-RU" altLang="ru-RU" sz="2400" b="1" dirty="0" err="1">
                <a:solidFill>
                  <a:srgbClr val="FF0000"/>
                </a:solidFill>
                <a:latin typeface="Arial" panose="020B0604020202020204" pitchFamily="34" charset="0"/>
              </a:rPr>
              <a:t>ырғақтар</a:t>
            </a:r>
            <a:r>
              <a:rPr lang="ru-RU" altLang="ru-RU" sz="2400" b="1" dirty="0">
                <a:solidFill>
                  <a:srgbClr val="FF0000"/>
                </a:solidFill>
                <a:latin typeface="Arial" panose="020B0604020202020204" pitchFamily="34" charset="0"/>
              </a:rPr>
              <a:t> </a:t>
            </a:r>
            <a:r>
              <a:rPr lang="ru-RU" altLang="ru-RU" sz="2400" dirty="0" err="1">
                <a:solidFill>
                  <a:prstClr val="black"/>
                </a:solidFill>
                <a:latin typeface="Arial" panose="020B0604020202020204" pitchFamily="34" charset="0"/>
              </a:rPr>
              <a:t>қалыптасады</a:t>
            </a:r>
            <a:r>
              <a:rPr lang="ru-RU" altLang="ru-RU" sz="2400" dirty="0">
                <a:solidFill>
                  <a:prstClr val="black"/>
                </a:solidFill>
                <a:latin typeface="Arial" panose="020B0604020202020204" pitchFamily="34" charset="0"/>
              </a:rPr>
              <a:t>. </a:t>
            </a:r>
          </a:p>
          <a:p>
            <a:pPr algn="just" eaLnBrk="0" fontAlgn="base" hangingPunct="0">
              <a:spcBef>
                <a:spcPct val="0"/>
              </a:spcBef>
              <a:spcAft>
                <a:spcPct val="0"/>
              </a:spcAft>
              <a:buFontTx/>
              <a:buNone/>
            </a:pPr>
            <a:r>
              <a:rPr lang="ru-RU" altLang="ru-RU" sz="2400" dirty="0" err="1">
                <a:solidFill>
                  <a:prstClr val="black"/>
                </a:solidFill>
                <a:latin typeface="Arial" panose="020B0604020202020204" pitchFamily="34" charset="0"/>
              </a:rPr>
              <a:t>Қозғалыс</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және</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тамақтану</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активтілігіне</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тәуелді</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жануарларда</a:t>
            </a:r>
            <a:r>
              <a:rPr lang="ru-RU" altLang="ru-RU" sz="2400" dirty="0">
                <a:solidFill>
                  <a:prstClr val="black"/>
                </a:solidFill>
                <a:latin typeface="Arial" panose="020B0604020202020204" pitchFamily="34" charset="0"/>
              </a:rPr>
              <a:t> </a:t>
            </a:r>
            <a:r>
              <a:rPr lang="ru-RU" altLang="ru-RU" sz="2400" dirty="0" err="1">
                <a:solidFill>
                  <a:srgbClr val="FF0000"/>
                </a:solidFill>
                <a:latin typeface="Arial" panose="020B0604020202020204" pitchFamily="34" charset="0"/>
              </a:rPr>
              <a:t>тәулік</a:t>
            </a:r>
            <a:r>
              <a:rPr lang="ru-RU" altLang="ru-RU" sz="2400" dirty="0">
                <a:solidFill>
                  <a:srgbClr val="FF0000"/>
                </a:solidFill>
                <a:latin typeface="Arial" panose="020B0604020202020204" pitchFamily="34" charset="0"/>
              </a:rPr>
              <a:t> </a:t>
            </a:r>
            <a:r>
              <a:rPr lang="ru-RU" altLang="ru-RU" sz="2400" dirty="0" err="1">
                <a:solidFill>
                  <a:srgbClr val="FF0000"/>
                </a:solidFill>
                <a:latin typeface="Arial" panose="020B0604020202020204" pitchFamily="34" charset="0"/>
              </a:rPr>
              <a:t>ішіндегі</a:t>
            </a:r>
            <a:r>
              <a:rPr lang="ru-RU" altLang="ru-RU" sz="2400" dirty="0">
                <a:solidFill>
                  <a:srgbClr val="FF0000"/>
                </a:solidFill>
                <a:latin typeface="Arial" panose="020B0604020202020204" pitchFamily="34" charset="0"/>
              </a:rPr>
              <a:t> </a:t>
            </a:r>
            <a:r>
              <a:rPr lang="ru-RU" altLang="ru-RU" sz="2400" dirty="0" err="1">
                <a:solidFill>
                  <a:srgbClr val="FF0000"/>
                </a:solidFill>
                <a:latin typeface="Arial" panose="020B0604020202020204" pitchFamily="34" charset="0"/>
              </a:rPr>
              <a:t>белсенділігі</a:t>
            </a:r>
            <a:r>
              <a:rPr lang="ru-RU" altLang="ru-RU" sz="2400" dirty="0">
                <a:solidFill>
                  <a:srgbClr val="FF0000"/>
                </a:solidFill>
                <a:latin typeface="Arial" panose="020B0604020202020204" pitchFamily="34" charset="0"/>
              </a:rPr>
              <a:t> </a:t>
            </a:r>
            <a:r>
              <a:rPr lang="ru-RU" altLang="ru-RU" sz="2400" dirty="0">
                <a:solidFill>
                  <a:prstClr val="black"/>
                </a:solidFill>
                <a:latin typeface="Arial" panose="020B0604020202020204" pitchFamily="34" charset="0"/>
              </a:rPr>
              <a:t>де </a:t>
            </a:r>
            <a:r>
              <a:rPr lang="ru-RU" altLang="ru-RU" sz="2400" dirty="0" err="1">
                <a:solidFill>
                  <a:prstClr val="black"/>
                </a:solidFill>
                <a:latin typeface="Arial" panose="020B0604020202020204" pitchFamily="34" charset="0"/>
              </a:rPr>
              <a:t>әртүрлі</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келеді</a:t>
            </a:r>
            <a:r>
              <a:rPr lang="ru-RU" altLang="ru-RU" sz="2400" dirty="0">
                <a:solidFill>
                  <a:prstClr val="black"/>
                </a:solidFill>
                <a:latin typeface="Arial" panose="020B0604020202020204" pitchFamily="34" charset="0"/>
              </a:rPr>
              <a:t>. </a:t>
            </a:r>
          </a:p>
          <a:p>
            <a:pPr algn="just" eaLnBrk="0" fontAlgn="base" hangingPunct="0">
              <a:spcBef>
                <a:spcPct val="0"/>
              </a:spcBef>
              <a:spcAft>
                <a:spcPct val="0"/>
              </a:spcAft>
              <a:buFontTx/>
              <a:buNone/>
            </a:pPr>
            <a:r>
              <a:rPr lang="ru-RU" altLang="ru-RU" sz="2400" dirty="0" err="1">
                <a:solidFill>
                  <a:prstClr val="black"/>
                </a:solidFill>
                <a:latin typeface="Arial" panose="020B0604020202020204" pitchFamily="34" charset="0"/>
              </a:rPr>
              <a:t>Түнгі</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жануарларда</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мысалы</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тышқандар</a:t>
            </a:r>
            <a:r>
              <a:rPr lang="ru-RU" altLang="ru-RU" sz="2400" dirty="0">
                <a:solidFill>
                  <a:prstClr val="black"/>
                </a:solidFill>
                <a:latin typeface="Arial" panose="020B0604020202020204" pitchFamily="34" charset="0"/>
              </a:rPr>
              <a:t> </a:t>
            </a:r>
            <a:r>
              <a:rPr lang="ru-RU" altLang="ru-RU" sz="2400" dirty="0" smtClean="0">
                <a:solidFill>
                  <a:prstClr val="black"/>
                </a:solidFill>
                <a:latin typeface="Arial" panose="020B0604020202020204" pitchFamily="34" charset="0"/>
              </a:rPr>
              <a:t>23-24 </a:t>
            </a:r>
            <a:r>
              <a:rPr lang="ru-RU" altLang="ru-RU" sz="2400" dirty="0" err="1">
                <a:solidFill>
                  <a:prstClr val="black"/>
                </a:solidFill>
                <a:latin typeface="Arial" panose="020B0604020202020204" pitchFamily="34" charset="0"/>
              </a:rPr>
              <a:t>сағат</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аралығында</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күндізгі</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жануарларда</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мысалы</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түлкілер</a:t>
            </a:r>
            <a:r>
              <a:rPr lang="ru-RU" altLang="ru-RU" sz="2400" dirty="0">
                <a:solidFill>
                  <a:prstClr val="black"/>
                </a:solidFill>
                <a:latin typeface="Arial" panose="020B0604020202020204" pitchFamily="34" charset="0"/>
              </a:rPr>
              <a:t> 8-18 </a:t>
            </a:r>
            <a:r>
              <a:rPr lang="ru-RU" altLang="ru-RU" sz="2400" dirty="0" err="1">
                <a:solidFill>
                  <a:prstClr val="black"/>
                </a:solidFill>
                <a:latin typeface="Arial" panose="020B0604020202020204" pitchFamily="34" charset="0"/>
              </a:rPr>
              <a:t>сағаттарда</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тәуліктік</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белсенділіктерін</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көрсететіні</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анықталған</a:t>
            </a:r>
            <a:r>
              <a:rPr lang="ru-RU" altLang="ru-RU" sz="2400" dirty="0">
                <a:solidFill>
                  <a:prstClr val="black"/>
                </a:solidFill>
                <a:latin typeface="Arial" panose="020B0604020202020204" pitchFamily="34" charset="0"/>
              </a:rPr>
              <a:t>. </a:t>
            </a:r>
          </a:p>
          <a:p>
            <a:pPr algn="just" eaLnBrk="0" fontAlgn="base" hangingPunct="0">
              <a:spcBef>
                <a:spcPct val="0"/>
              </a:spcBef>
              <a:spcAft>
                <a:spcPct val="0"/>
              </a:spcAft>
              <a:buFontTx/>
              <a:buNone/>
            </a:pPr>
            <a:r>
              <a:rPr lang="ru-RU" altLang="ru-RU" sz="2400" dirty="0" err="1">
                <a:solidFill>
                  <a:prstClr val="black"/>
                </a:solidFill>
                <a:latin typeface="Arial" panose="020B0604020202020204" pitchFamily="34" charset="0"/>
              </a:rPr>
              <a:t>Жарық-қараңғы</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цикліндегі</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қозғалу</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белсенділігінің</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ырғағын</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реттеу</a:t>
            </a:r>
            <a:r>
              <a:rPr lang="ru-RU" altLang="ru-RU" sz="2400" dirty="0">
                <a:solidFill>
                  <a:prstClr val="black"/>
                </a:solidFill>
                <a:latin typeface="Arial" panose="020B0604020202020204" pitchFamily="34" charset="0"/>
              </a:rPr>
              <a:t> </a:t>
            </a:r>
            <a:r>
              <a:rPr lang="ru-RU" altLang="ru-RU" sz="2400" b="1" dirty="0" err="1">
                <a:solidFill>
                  <a:srgbClr val="FF0000"/>
                </a:solidFill>
                <a:latin typeface="Arial" panose="020B0604020202020204" pitchFamily="34" charset="0"/>
              </a:rPr>
              <a:t>эндокринді</a:t>
            </a:r>
            <a:r>
              <a:rPr lang="ru-RU" altLang="ru-RU" sz="2400" b="1" dirty="0">
                <a:solidFill>
                  <a:srgbClr val="FF0000"/>
                </a:solidFill>
                <a:latin typeface="Arial" panose="020B0604020202020204" pitchFamily="34" charset="0"/>
              </a:rPr>
              <a:t> </a:t>
            </a:r>
            <a:r>
              <a:rPr lang="ru-RU" altLang="ru-RU" sz="2400" b="1" dirty="0" err="1">
                <a:solidFill>
                  <a:srgbClr val="FF0000"/>
                </a:solidFill>
                <a:latin typeface="Arial" panose="020B0604020202020204" pitchFamily="34" charset="0"/>
              </a:rPr>
              <a:t>жүйе</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әсіресе</a:t>
            </a:r>
            <a:r>
              <a:rPr lang="ru-RU" altLang="ru-RU" sz="2400" dirty="0">
                <a:solidFill>
                  <a:prstClr val="black"/>
                </a:solidFill>
                <a:latin typeface="Arial" panose="020B0604020202020204" pitchFamily="34" charset="0"/>
              </a:rPr>
              <a:t> </a:t>
            </a:r>
            <a:r>
              <a:rPr lang="ru-RU" altLang="ru-RU" sz="2400" b="1" dirty="0">
                <a:solidFill>
                  <a:srgbClr val="FF0000"/>
                </a:solidFill>
                <a:latin typeface="Arial" panose="020B0604020202020204" pitchFamily="34" charset="0"/>
              </a:rPr>
              <a:t>эпифиз </a:t>
            </a:r>
            <a:r>
              <a:rPr lang="ru-RU" altLang="ru-RU" sz="2400" dirty="0" err="1">
                <a:solidFill>
                  <a:prstClr val="black"/>
                </a:solidFill>
                <a:latin typeface="Arial" panose="020B0604020202020204" pitchFamily="34" charset="0"/>
              </a:rPr>
              <a:t>арқылы</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жүзеге</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асады</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Кесірткелерде</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құстарда</a:t>
            </a:r>
            <a:r>
              <a:rPr lang="ru-RU" altLang="ru-RU" sz="2400" dirty="0">
                <a:solidFill>
                  <a:prstClr val="black"/>
                </a:solidFill>
                <a:latin typeface="Arial" panose="020B0604020202020204" pitchFamily="34" charset="0"/>
              </a:rPr>
              <a:t> эпифиз </a:t>
            </a:r>
            <a:r>
              <a:rPr lang="ru-RU" altLang="ru-RU" sz="2400" dirty="0" err="1">
                <a:solidFill>
                  <a:prstClr val="black"/>
                </a:solidFill>
                <a:latin typeface="Arial" panose="020B0604020202020204" pitchFamily="34" charset="0"/>
              </a:rPr>
              <a:t>бөлімін</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алып</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тастағанда</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қозғалыс</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белсенділігінің</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циркадианды</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ырғағы</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бұзылған</a:t>
            </a:r>
            <a:r>
              <a:rPr lang="ru-RU" altLang="ru-RU" sz="2400" dirty="0">
                <a:solidFill>
                  <a:prstClr val="black"/>
                </a:solidFill>
                <a:latin typeface="Arial" panose="020B0604020202020204" pitchFamily="34" charset="0"/>
              </a:rPr>
              <a:t>. Ал </a:t>
            </a:r>
            <a:r>
              <a:rPr lang="ru-RU" altLang="ru-RU" sz="2400" dirty="0" err="1">
                <a:solidFill>
                  <a:prstClr val="black"/>
                </a:solidFill>
                <a:latin typeface="Arial" panose="020B0604020202020204" pitchFamily="34" charset="0"/>
              </a:rPr>
              <a:t>құстарға</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басқа</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құстың</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эпифизі</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қондырылғанда</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циркадианды</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ырғақ</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қалпына</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келген</a:t>
            </a:r>
            <a:r>
              <a:rPr lang="ru-RU" altLang="ru-RU" sz="2400" dirty="0">
                <a:solidFill>
                  <a:prstClr val="black"/>
                </a:solidFill>
                <a:latin typeface="Arial" panose="020B0604020202020204" pitchFamily="34" charset="0"/>
              </a:rPr>
              <a:t>. </a:t>
            </a:r>
          </a:p>
          <a:p>
            <a:pPr algn="just" eaLnBrk="0" fontAlgn="base" hangingPunct="0">
              <a:spcBef>
                <a:spcPct val="0"/>
              </a:spcBef>
              <a:spcAft>
                <a:spcPct val="0"/>
              </a:spcAft>
              <a:buFontTx/>
              <a:buNone/>
            </a:pPr>
            <a:r>
              <a:rPr lang="ru-RU" altLang="ru-RU" sz="2400" dirty="0" err="1">
                <a:solidFill>
                  <a:prstClr val="black"/>
                </a:solidFill>
                <a:latin typeface="Arial" panose="020B0604020202020204" pitchFamily="34" charset="0"/>
              </a:rPr>
              <a:t>Сонымен</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эпифиздің</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бөліп</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шығаратын</a:t>
            </a:r>
            <a:r>
              <a:rPr lang="ru-RU" altLang="ru-RU" sz="2400" dirty="0">
                <a:solidFill>
                  <a:prstClr val="black"/>
                </a:solidFill>
                <a:latin typeface="Arial" panose="020B0604020202020204" pitchFamily="34" charset="0"/>
              </a:rPr>
              <a:t> гормоны - </a:t>
            </a:r>
            <a:r>
              <a:rPr lang="ru-RU" altLang="ru-RU" sz="2400" dirty="0">
                <a:solidFill>
                  <a:srgbClr val="FF0000"/>
                </a:solidFill>
                <a:latin typeface="Arial" panose="020B0604020202020204" pitchFamily="34" charset="0"/>
              </a:rPr>
              <a:t>“</a:t>
            </a:r>
            <a:r>
              <a:rPr lang="ru-RU" altLang="ru-RU" sz="2400" dirty="0" err="1">
                <a:solidFill>
                  <a:srgbClr val="FF0000"/>
                </a:solidFill>
                <a:latin typeface="Arial" panose="020B0604020202020204" pitchFamily="34" charset="0"/>
              </a:rPr>
              <a:t>ырғақ</a:t>
            </a:r>
            <a:r>
              <a:rPr lang="ru-RU" altLang="ru-RU" sz="2400" dirty="0">
                <a:solidFill>
                  <a:srgbClr val="FF0000"/>
                </a:solidFill>
                <a:latin typeface="Arial" panose="020B0604020202020204" pitchFamily="34" charset="0"/>
              </a:rPr>
              <a:t> </a:t>
            </a:r>
            <a:r>
              <a:rPr lang="ru-RU" altLang="ru-RU" sz="2400" dirty="0" err="1">
                <a:solidFill>
                  <a:srgbClr val="FF0000"/>
                </a:solidFill>
                <a:latin typeface="Arial" panose="020B0604020202020204" pitchFamily="34" charset="0"/>
              </a:rPr>
              <a:t>жүргізуші</a:t>
            </a:r>
            <a:r>
              <a:rPr lang="ru-RU" altLang="ru-RU" sz="2400" dirty="0">
                <a:solidFill>
                  <a:srgbClr val="FF0000"/>
                </a:solidFill>
                <a:latin typeface="Arial" panose="020B0604020202020204" pitchFamily="34" charset="0"/>
              </a:rPr>
              <a:t>” </a:t>
            </a:r>
            <a:r>
              <a:rPr lang="ru-RU" altLang="ru-RU" sz="2400" dirty="0" err="1">
                <a:solidFill>
                  <a:srgbClr val="FF0000"/>
                </a:solidFill>
                <a:latin typeface="Arial" panose="020B0604020202020204" pitchFamily="34" charset="0"/>
              </a:rPr>
              <a:t>пейсмекерлік</a:t>
            </a:r>
            <a:r>
              <a:rPr lang="ru-RU" altLang="ru-RU" sz="2400" dirty="0">
                <a:solidFill>
                  <a:srgbClr val="FF0000"/>
                </a:solidFill>
                <a:latin typeface="Arial" panose="020B0604020202020204" pitchFamily="34" charset="0"/>
              </a:rPr>
              <a:t> </a:t>
            </a:r>
            <a:r>
              <a:rPr lang="ru-RU" altLang="ru-RU" sz="2400" dirty="0" err="1">
                <a:solidFill>
                  <a:srgbClr val="FF0000"/>
                </a:solidFill>
                <a:latin typeface="Arial" panose="020B0604020202020204" pitchFamily="34" charset="0"/>
              </a:rPr>
              <a:t>ролін</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атқаратыны</a:t>
            </a:r>
            <a:r>
              <a:rPr lang="ru-RU" altLang="ru-RU" sz="2400" dirty="0">
                <a:solidFill>
                  <a:prstClr val="black"/>
                </a:solidFill>
                <a:latin typeface="Arial" panose="020B0604020202020204" pitchFamily="34" charset="0"/>
              </a:rPr>
              <a:t> </a:t>
            </a:r>
            <a:r>
              <a:rPr lang="ru-RU" altLang="ru-RU" sz="2400" dirty="0" err="1">
                <a:solidFill>
                  <a:prstClr val="black"/>
                </a:solidFill>
                <a:latin typeface="Arial" panose="020B0604020202020204" pitchFamily="34" charset="0"/>
              </a:rPr>
              <a:t>анықталды</a:t>
            </a:r>
            <a:r>
              <a:rPr lang="ru-RU" altLang="ru-RU" sz="2400" dirty="0">
                <a:solidFill>
                  <a:prstClr val="black"/>
                </a:solidFill>
                <a:latin typeface="Arial" panose="020B0604020202020204" pitchFamily="34" charset="0"/>
              </a:rPr>
              <a:t> </a:t>
            </a:r>
          </a:p>
        </p:txBody>
      </p:sp>
    </p:spTree>
    <p:extLst>
      <p:ext uri="{BB962C8B-B14F-4D97-AF65-F5344CB8AC3E}">
        <p14:creationId xmlns:p14="http://schemas.microsoft.com/office/powerpoint/2010/main" val="944751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Номер слайда 3">
            <a:extLst>
              <a:ext uri="{FF2B5EF4-FFF2-40B4-BE49-F238E27FC236}">
                <a16:creationId xmlns="" xmlns:a16="http://schemas.microsoft.com/office/drawing/2014/main" id="{FE59858F-626E-45FF-8B38-6C19548561C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48D7AF-8E54-4127-8A27-C5D7302258B1}" type="slidenum">
              <a:rPr lang="ru-RU" altLang="ru-RU" sz="1200" smtClean="0">
                <a:solidFill>
                  <a:srgbClr val="898989"/>
                </a:solidFill>
                <a:latin typeface="Arial" panose="020B0604020202020204" pitchFamily="34" charset="0"/>
              </a:rPr>
              <a:pPr>
                <a:spcBef>
                  <a:spcPct val="0"/>
                </a:spcBef>
                <a:buFontTx/>
                <a:buNone/>
              </a:pPr>
              <a:t>35</a:t>
            </a:fld>
            <a:endParaRPr lang="ru-RU" altLang="ru-RU" sz="1200">
              <a:solidFill>
                <a:srgbClr val="898989"/>
              </a:solidFill>
              <a:latin typeface="Arial" panose="020B0604020202020204" pitchFamily="34" charset="0"/>
            </a:endParaRPr>
          </a:p>
        </p:txBody>
      </p:sp>
      <p:sp>
        <p:nvSpPr>
          <p:cNvPr id="32771" name="TextBox 4">
            <a:extLst>
              <a:ext uri="{FF2B5EF4-FFF2-40B4-BE49-F238E27FC236}">
                <a16:creationId xmlns="" xmlns:a16="http://schemas.microsoft.com/office/drawing/2014/main" id="{96A549AC-CE6B-4D56-B476-FCF986A4D3FD}"/>
              </a:ext>
            </a:extLst>
          </p:cNvPr>
          <p:cNvSpPr txBox="1">
            <a:spLocks noChangeArrowheads="1"/>
          </p:cNvSpPr>
          <p:nvPr/>
        </p:nvSpPr>
        <p:spPr bwMode="auto">
          <a:xfrm>
            <a:off x="215900" y="549275"/>
            <a:ext cx="8712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175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ru-RU" altLang="ru-RU" sz="1800">
                <a:solidFill>
                  <a:prstClr val="black"/>
                </a:solidFill>
                <a:latin typeface="Arial" panose="020B0604020202020204" pitchFamily="34" charset="0"/>
              </a:rPr>
              <a:t>Барлық зат алмасу процестеріне - </a:t>
            </a:r>
            <a:r>
              <a:rPr lang="ru-RU" altLang="ru-RU" sz="1800" b="1">
                <a:solidFill>
                  <a:srgbClr val="FF0000"/>
                </a:solidFill>
                <a:latin typeface="Arial" panose="020B0604020202020204" pitchFamily="34" charset="0"/>
              </a:rPr>
              <a:t>тәуліктік ырғақ </a:t>
            </a:r>
            <a:r>
              <a:rPr lang="ru-RU" altLang="ru-RU" sz="1800">
                <a:solidFill>
                  <a:prstClr val="black"/>
                </a:solidFill>
                <a:latin typeface="Arial" panose="020B0604020202020204" pitchFamily="34" charset="0"/>
              </a:rPr>
              <a:t>тән. </a:t>
            </a:r>
          </a:p>
          <a:p>
            <a:pPr algn="just" eaLnBrk="0" fontAlgn="base" hangingPunct="0">
              <a:spcBef>
                <a:spcPct val="0"/>
              </a:spcBef>
              <a:spcAft>
                <a:spcPct val="0"/>
              </a:spcAft>
              <a:buFontTx/>
              <a:buNone/>
            </a:pPr>
            <a:r>
              <a:rPr lang="ru-RU" altLang="ru-RU" sz="1800">
                <a:solidFill>
                  <a:prstClr val="black"/>
                </a:solidFill>
                <a:latin typeface="Arial" panose="020B0604020202020204" pitchFamily="34" charset="0"/>
              </a:rPr>
              <a:t>Қалыпты жағдайдағы фотопериодтылықта егеуқұйрықтардың тимусының лимфоциттеріндегі </a:t>
            </a:r>
            <a:r>
              <a:rPr lang="ru-RU" altLang="ru-RU" sz="1800" b="1">
                <a:solidFill>
                  <a:prstClr val="black"/>
                </a:solidFill>
                <a:latin typeface="Arial" panose="020B0604020202020204" pitchFamily="34" charset="0"/>
              </a:rPr>
              <a:t>ДНҚ эластотұтқырлығының </a:t>
            </a:r>
            <a:r>
              <a:rPr lang="ru-RU" altLang="ru-RU" sz="1800">
                <a:solidFill>
                  <a:prstClr val="black"/>
                </a:solidFill>
                <a:latin typeface="Arial" panose="020B0604020202020204" pitchFamily="34" charset="0"/>
              </a:rPr>
              <a:t>8 сағатта жоғары және 17 сағатта төмен мәндері анықталған. </a:t>
            </a:r>
          </a:p>
          <a:p>
            <a:pPr algn="just" eaLnBrk="0" fontAlgn="base" hangingPunct="0">
              <a:spcBef>
                <a:spcPct val="0"/>
              </a:spcBef>
              <a:spcAft>
                <a:spcPct val="0"/>
              </a:spcAft>
              <a:buFontTx/>
              <a:buNone/>
            </a:pPr>
            <a:r>
              <a:rPr lang="ru-RU" altLang="ru-RU" sz="1800">
                <a:solidFill>
                  <a:prstClr val="black"/>
                </a:solidFill>
                <a:latin typeface="Arial" panose="020B0604020202020204" pitchFamily="34" charset="0"/>
              </a:rPr>
              <a:t>Тышқандардың бауырындағы </a:t>
            </a:r>
            <a:r>
              <a:rPr lang="ru-RU" altLang="ru-RU" sz="1800" b="1">
                <a:solidFill>
                  <a:prstClr val="black"/>
                </a:solidFill>
                <a:latin typeface="Arial" panose="020B0604020202020204" pitchFamily="34" charset="0"/>
              </a:rPr>
              <a:t>пиримидинді туындылары (тимидин, тимидинмонофосфат, дезоксицитидинмонофосфат), ксантинмонофосфат </a:t>
            </a:r>
            <a:r>
              <a:rPr lang="ru-RU" altLang="ru-RU" sz="1800">
                <a:solidFill>
                  <a:prstClr val="black"/>
                </a:solidFill>
                <a:latin typeface="Arial" panose="020B0604020202020204" pitchFamily="34" charset="0"/>
              </a:rPr>
              <a:t>және </a:t>
            </a:r>
            <a:r>
              <a:rPr lang="ru-RU" altLang="ru-RU" sz="1800" b="1">
                <a:solidFill>
                  <a:prstClr val="black"/>
                </a:solidFill>
                <a:latin typeface="Arial" panose="020B0604020202020204" pitchFamily="34" charset="0"/>
              </a:rPr>
              <a:t>несеп қышқылдары </a:t>
            </a:r>
            <a:r>
              <a:rPr lang="ru-RU" altLang="ru-RU" sz="1800">
                <a:solidFill>
                  <a:prstClr val="black"/>
                </a:solidFill>
                <a:latin typeface="Arial" panose="020B0604020202020204" pitchFamily="34" charset="0"/>
              </a:rPr>
              <a:t>20-4 сағаттар аралығында жоғары мәнді көрсетеді, ал гуанинді және аденинді туындылары бұл уақытта төмендейді. Бауырдың клеткаларындағы </a:t>
            </a:r>
            <a:r>
              <a:rPr lang="ru-RU" altLang="ru-RU" sz="1800" b="1">
                <a:solidFill>
                  <a:prstClr val="black"/>
                </a:solidFill>
                <a:latin typeface="Arial" panose="020B0604020202020204" pitchFamily="34" charset="0"/>
              </a:rPr>
              <a:t>РНҚ - нуклеинді қышқылы </a:t>
            </a:r>
            <a:r>
              <a:rPr lang="ru-RU" altLang="ru-RU" sz="1800">
                <a:solidFill>
                  <a:prstClr val="black"/>
                </a:solidFill>
                <a:latin typeface="Arial" panose="020B0604020202020204" pitchFamily="34" charset="0"/>
              </a:rPr>
              <a:t>10-21 сағаттарда концентрациясы артқан, ал түнгі уақыттарда төмендеген.</a:t>
            </a:r>
          </a:p>
          <a:p>
            <a:pPr algn="just" eaLnBrk="0" fontAlgn="base" hangingPunct="0">
              <a:spcBef>
                <a:spcPct val="0"/>
              </a:spcBef>
              <a:spcAft>
                <a:spcPct val="0"/>
              </a:spcAft>
              <a:buFontTx/>
              <a:buNone/>
            </a:pPr>
            <a:r>
              <a:rPr lang="ru-RU" altLang="ru-RU" sz="1800" b="1">
                <a:solidFill>
                  <a:prstClr val="black"/>
                </a:solidFill>
                <a:latin typeface="Arial" panose="020B0604020202020204" pitchFamily="34" charset="0"/>
              </a:rPr>
              <a:t>Белоктың клетка ішілік синтезі </a:t>
            </a:r>
            <a:r>
              <a:rPr lang="ru-RU" altLang="ru-RU" sz="1800">
                <a:solidFill>
                  <a:prstClr val="black"/>
                </a:solidFill>
                <a:latin typeface="Arial" panose="020B0604020202020204" pitchFamily="34" charset="0"/>
              </a:rPr>
              <a:t>тәуліктік ырғаққа бағынады. Егеуқұйрықтардың лимфотүйіршіктерінде </a:t>
            </a:r>
            <a:r>
              <a:rPr lang="ru-RU" altLang="ru-RU" sz="1800" b="1">
                <a:solidFill>
                  <a:prstClr val="black"/>
                </a:solidFill>
                <a:latin typeface="Arial" panose="020B0604020202020204" pitchFamily="34" charset="0"/>
              </a:rPr>
              <a:t>метионин-</a:t>
            </a:r>
            <a:r>
              <a:rPr lang="en-US" altLang="ru-RU" sz="1800" b="1">
                <a:solidFill>
                  <a:prstClr val="black"/>
                </a:solidFill>
                <a:latin typeface="Arial" panose="020B0604020202020204" pitchFamily="34" charset="0"/>
              </a:rPr>
              <a:t>S35 </a:t>
            </a:r>
            <a:r>
              <a:rPr lang="ru-RU" altLang="ru-RU" sz="1800">
                <a:solidFill>
                  <a:prstClr val="black"/>
                </a:solidFill>
                <a:latin typeface="Arial" panose="020B0604020202020204" pitchFamily="34" charset="0"/>
              </a:rPr>
              <a:t>жинақталуы 16 сағатқа, тимус бөлігінде – 20 сағатқа сай келсе, 8 сағатта екі ұлпада ол төмен деңгейге түседі. </a:t>
            </a:r>
          </a:p>
          <a:p>
            <a:pPr algn="just" eaLnBrk="0" fontAlgn="base" hangingPunct="0">
              <a:spcBef>
                <a:spcPct val="0"/>
              </a:spcBef>
              <a:spcAft>
                <a:spcPct val="0"/>
              </a:spcAft>
              <a:buFontTx/>
              <a:buNone/>
            </a:pPr>
            <a:r>
              <a:rPr lang="ru-RU" altLang="ru-RU" sz="1800">
                <a:solidFill>
                  <a:prstClr val="black"/>
                </a:solidFill>
                <a:latin typeface="Arial" panose="020B0604020202020204" pitchFamily="34" charset="0"/>
              </a:rPr>
              <a:t>Егеуқұйрықтардың бауырындағы </a:t>
            </a:r>
            <a:r>
              <a:rPr lang="ru-RU" altLang="ru-RU" sz="1800" b="1">
                <a:solidFill>
                  <a:prstClr val="black"/>
                </a:solidFill>
                <a:latin typeface="Arial" panose="020B0604020202020204" pitchFamily="34" charset="0"/>
              </a:rPr>
              <a:t>фенилаланин, орнитин, лизин, аргинин </a:t>
            </a:r>
            <a:r>
              <a:rPr lang="ru-RU" altLang="ru-RU" sz="1800">
                <a:solidFill>
                  <a:prstClr val="black"/>
                </a:solidFill>
                <a:latin typeface="Arial" panose="020B0604020202020204" pitchFamily="34" charset="0"/>
              </a:rPr>
              <a:t>мөлшері 22 сағатта жоғары деңгейде, тирозин мөлшері – 14 сағатта, гистидин – таңертеңгі уақыттарда артқан. </a:t>
            </a:r>
          </a:p>
          <a:p>
            <a:pPr algn="just" eaLnBrk="0" fontAlgn="base" hangingPunct="0">
              <a:spcBef>
                <a:spcPct val="0"/>
              </a:spcBef>
              <a:spcAft>
                <a:spcPct val="0"/>
              </a:spcAft>
              <a:buFontTx/>
              <a:buNone/>
            </a:pPr>
            <a:r>
              <a:rPr lang="ru-RU" altLang="ru-RU" sz="1800">
                <a:solidFill>
                  <a:prstClr val="black"/>
                </a:solidFill>
                <a:latin typeface="Arial" panose="020B0604020202020204" pitchFamily="34" charset="0"/>
              </a:rPr>
              <a:t>Егеуқұйрықтардың бауырындағы </a:t>
            </a:r>
            <a:r>
              <a:rPr lang="ru-RU" altLang="ru-RU" sz="1800" b="1">
                <a:solidFill>
                  <a:prstClr val="black"/>
                </a:solidFill>
                <a:latin typeface="Arial" panose="020B0604020202020204" pitchFamily="34" charset="0"/>
              </a:rPr>
              <a:t>тирозинаминотрансфераза ферменті </a:t>
            </a:r>
            <a:r>
              <a:rPr lang="ru-RU" altLang="ru-RU" sz="1800">
                <a:solidFill>
                  <a:prstClr val="black"/>
                </a:solidFill>
                <a:latin typeface="Arial" panose="020B0604020202020204" pitchFamily="34" charset="0"/>
              </a:rPr>
              <a:t>21 сағатта белсенді болып, тәуліктің қараңғы уақытында әлсіреген. Бұл ырғақ бауырды жеке алып зерттегенде де сақталған. </a:t>
            </a:r>
          </a:p>
        </p:txBody>
      </p:sp>
    </p:spTree>
    <p:extLst>
      <p:ext uri="{BB962C8B-B14F-4D97-AF65-F5344CB8AC3E}">
        <p14:creationId xmlns:p14="http://schemas.microsoft.com/office/powerpoint/2010/main" val="2931104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Номер слайда 3">
            <a:extLst>
              <a:ext uri="{FF2B5EF4-FFF2-40B4-BE49-F238E27FC236}">
                <a16:creationId xmlns="" xmlns:a16="http://schemas.microsoft.com/office/drawing/2014/main" id="{3F1274AB-992B-4714-BCD4-8FB8264117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F49CF94-CB3E-42B3-BCA7-1F814E56A05F}" type="slidenum">
              <a:rPr lang="ru-RU" altLang="ru-RU" sz="1200" smtClean="0">
                <a:solidFill>
                  <a:srgbClr val="898989"/>
                </a:solidFill>
                <a:latin typeface="Arial" panose="020B0604020202020204" pitchFamily="34" charset="0"/>
              </a:rPr>
              <a:pPr>
                <a:spcBef>
                  <a:spcPct val="0"/>
                </a:spcBef>
                <a:buFontTx/>
                <a:buNone/>
              </a:pPr>
              <a:t>36</a:t>
            </a:fld>
            <a:endParaRPr lang="ru-RU" altLang="ru-RU" sz="1200">
              <a:solidFill>
                <a:srgbClr val="898989"/>
              </a:solidFill>
              <a:latin typeface="Arial" panose="020B0604020202020204" pitchFamily="34" charset="0"/>
            </a:endParaRPr>
          </a:p>
        </p:txBody>
      </p:sp>
      <p:sp>
        <p:nvSpPr>
          <p:cNvPr id="33795" name="TextBox 4">
            <a:extLst>
              <a:ext uri="{FF2B5EF4-FFF2-40B4-BE49-F238E27FC236}">
                <a16:creationId xmlns="" xmlns:a16="http://schemas.microsoft.com/office/drawing/2014/main" id="{54063EFB-CEED-4FBA-A870-6812CBEA1579}"/>
              </a:ext>
            </a:extLst>
          </p:cNvPr>
          <p:cNvSpPr txBox="1">
            <a:spLocks noChangeArrowheads="1"/>
          </p:cNvSpPr>
          <p:nvPr/>
        </p:nvSpPr>
        <p:spPr bwMode="auto">
          <a:xfrm>
            <a:off x="215900" y="352425"/>
            <a:ext cx="87122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ru-RU" altLang="ru-RU" sz="1800">
                <a:solidFill>
                  <a:prstClr val="black"/>
                </a:solidFill>
                <a:latin typeface="Arial" panose="020B0604020202020204" pitchFamily="34" charset="0"/>
              </a:rPr>
              <a:t>Сондай-ақ тәуліктік тербеліс </a:t>
            </a:r>
            <a:r>
              <a:rPr lang="ru-RU" altLang="ru-RU" sz="1800" b="1">
                <a:solidFill>
                  <a:prstClr val="black"/>
                </a:solidFill>
                <a:latin typeface="Arial" panose="020B0604020202020204" pitchFamily="34" charset="0"/>
              </a:rPr>
              <a:t>холестериннің 7-гидролазасы</a:t>
            </a:r>
            <a:r>
              <a:rPr lang="ru-RU" altLang="ru-RU" sz="1800">
                <a:solidFill>
                  <a:prstClr val="black"/>
                </a:solidFill>
                <a:latin typeface="Arial" panose="020B0604020202020204" pitchFamily="34" charset="0"/>
              </a:rPr>
              <a:t>, </a:t>
            </a:r>
            <a:r>
              <a:rPr lang="ru-RU" altLang="ru-RU" sz="1800" b="1">
                <a:solidFill>
                  <a:prstClr val="black"/>
                </a:solidFill>
                <a:latin typeface="Arial" panose="020B0604020202020204" pitchFamily="34" charset="0"/>
              </a:rPr>
              <a:t>фосфоенолпируваткарбоксикиназа</a:t>
            </a:r>
            <a:r>
              <a:rPr lang="ru-RU" altLang="ru-RU" sz="1800">
                <a:solidFill>
                  <a:prstClr val="black"/>
                </a:solidFill>
                <a:latin typeface="Arial" panose="020B0604020202020204" pitchFamily="34" charset="0"/>
              </a:rPr>
              <a:t> мен </a:t>
            </a:r>
            <a:r>
              <a:rPr lang="ru-RU" altLang="ru-RU" sz="1800" b="1">
                <a:solidFill>
                  <a:prstClr val="black"/>
                </a:solidFill>
                <a:latin typeface="Arial" panose="020B0604020202020204" pitchFamily="34" charset="0"/>
              </a:rPr>
              <a:t>моноаминооксидазада</a:t>
            </a:r>
            <a:r>
              <a:rPr lang="ru-RU" altLang="ru-RU" sz="1800">
                <a:solidFill>
                  <a:prstClr val="black"/>
                </a:solidFill>
                <a:latin typeface="Arial" panose="020B0604020202020204" pitchFamily="34" charset="0"/>
              </a:rPr>
              <a:t> байқалды, олардың 20-22 сағатта максимум, 4-8 сағатта минимум көрсеткіштері табылды. </a:t>
            </a:r>
          </a:p>
          <a:p>
            <a:pPr algn="just" eaLnBrk="0" fontAlgn="base" hangingPunct="0">
              <a:spcBef>
                <a:spcPct val="0"/>
              </a:spcBef>
              <a:spcAft>
                <a:spcPct val="0"/>
              </a:spcAft>
              <a:buFontTx/>
              <a:buNone/>
            </a:pPr>
            <a:r>
              <a:rPr lang="ru-RU" altLang="ru-RU" sz="1800">
                <a:solidFill>
                  <a:prstClr val="black"/>
                </a:solidFill>
                <a:latin typeface="Arial" panose="020B0604020202020204" pitchFamily="34" charset="0"/>
              </a:rPr>
              <a:t>Осындай өзгерістер тышқандардың бауырындағы </a:t>
            </a:r>
            <a:r>
              <a:rPr lang="ru-RU" altLang="ru-RU" sz="1800" b="1">
                <a:solidFill>
                  <a:prstClr val="black"/>
                </a:solidFill>
                <a:latin typeface="Arial" panose="020B0604020202020204" pitchFamily="34" charset="0"/>
              </a:rPr>
              <a:t>орнитиндекарбоксилазада</a:t>
            </a:r>
            <a:r>
              <a:rPr lang="ru-RU" altLang="ru-RU" sz="1800">
                <a:solidFill>
                  <a:prstClr val="black"/>
                </a:solidFill>
                <a:latin typeface="Arial" panose="020B0604020202020204" pitchFamily="34" charset="0"/>
              </a:rPr>
              <a:t> байқалды. Егеуқұйрықтардың бауырындағы </a:t>
            </a:r>
            <a:r>
              <a:rPr lang="ru-RU" altLang="ru-RU" sz="1800" b="1">
                <a:solidFill>
                  <a:prstClr val="black"/>
                </a:solidFill>
                <a:latin typeface="Arial" panose="020B0604020202020204" pitchFamily="34" charset="0"/>
              </a:rPr>
              <a:t>аденозинтрифосфатаза</a:t>
            </a:r>
            <a:r>
              <a:rPr lang="ru-RU" altLang="ru-RU" sz="1800">
                <a:solidFill>
                  <a:prstClr val="black"/>
                </a:solidFill>
                <a:latin typeface="Arial" panose="020B0604020202020204" pitchFamily="34" charset="0"/>
              </a:rPr>
              <a:t> мен </a:t>
            </a:r>
            <a:r>
              <a:rPr lang="ru-RU" altLang="ru-RU" sz="1800" b="1">
                <a:solidFill>
                  <a:prstClr val="black"/>
                </a:solidFill>
                <a:latin typeface="Arial" panose="020B0604020202020204" pitchFamily="34" charset="0"/>
              </a:rPr>
              <a:t>микросомальды ферменттері </a:t>
            </a:r>
            <a:r>
              <a:rPr lang="ru-RU" altLang="ru-RU" sz="1800">
                <a:solidFill>
                  <a:prstClr val="black"/>
                </a:solidFill>
                <a:latin typeface="Arial" panose="020B0604020202020204" pitchFamily="34" charset="0"/>
              </a:rPr>
              <a:t>таңертеңгі (5-8 сағатта) уақыттарда жоғарылап, 14-19 сағаттарда төмендеген.</a:t>
            </a:r>
          </a:p>
          <a:p>
            <a:pPr algn="just" eaLnBrk="0" fontAlgn="base" hangingPunct="0">
              <a:spcBef>
                <a:spcPct val="0"/>
              </a:spcBef>
              <a:spcAft>
                <a:spcPct val="0"/>
              </a:spcAft>
              <a:buFontTx/>
              <a:buNone/>
            </a:pPr>
            <a:r>
              <a:rPr lang="ru-RU" altLang="ru-RU" sz="1800">
                <a:solidFill>
                  <a:prstClr val="black"/>
                </a:solidFill>
                <a:latin typeface="Arial" panose="020B0604020202020204" pitchFamily="34" charset="0"/>
              </a:rPr>
              <a:t>Тәулік аралығындағы ырғақты тербеліс </a:t>
            </a:r>
            <a:r>
              <a:rPr lang="ru-RU" altLang="ru-RU" sz="1800" b="1">
                <a:solidFill>
                  <a:prstClr val="black"/>
                </a:solidFill>
                <a:latin typeface="Arial" panose="020B0604020202020204" pitchFamily="34" charset="0"/>
              </a:rPr>
              <a:t>углеводтық алмасу </a:t>
            </a:r>
            <a:r>
              <a:rPr lang="ru-RU" altLang="ru-RU" sz="1800">
                <a:solidFill>
                  <a:prstClr val="black"/>
                </a:solidFill>
                <a:latin typeface="Arial" panose="020B0604020202020204" pitchFamily="34" charset="0"/>
              </a:rPr>
              <a:t>кезінде де сақталған. </a:t>
            </a:r>
          </a:p>
          <a:p>
            <a:pPr algn="just" eaLnBrk="0" fontAlgn="base" hangingPunct="0">
              <a:spcBef>
                <a:spcPct val="0"/>
              </a:spcBef>
              <a:spcAft>
                <a:spcPct val="0"/>
              </a:spcAft>
              <a:buFontTx/>
              <a:buNone/>
            </a:pPr>
            <a:r>
              <a:rPr lang="ru-RU" altLang="ru-RU" sz="1800">
                <a:solidFill>
                  <a:prstClr val="black"/>
                </a:solidFill>
                <a:latin typeface="Arial" panose="020B0604020202020204" pitchFamily="34" charset="0"/>
              </a:rPr>
              <a:t>Егеуқұйрықтардың қан плазмасындағы </a:t>
            </a:r>
            <a:r>
              <a:rPr lang="ru-RU" altLang="ru-RU" sz="1800" b="1">
                <a:solidFill>
                  <a:prstClr val="black"/>
                </a:solidFill>
                <a:latin typeface="Arial" panose="020B0604020202020204" pitchFamily="34" charset="0"/>
              </a:rPr>
              <a:t>глюкоза концентрациясы </a:t>
            </a:r>
            <a:r>
              <a:rPr lang="ru-RU" altLang="ru-RU" sz="1800">
                <a:solidFill>
                  <a:prstClr val="black"/>
                </a:solidFill>
                <a:latin typeface="Arial" panose="020B0604020202020204" pitchFamily="34" charset="0"/>
              </a:rPr>
              <a:t>11-12 сағаттарда жоғарылаған, 17 сағатта ең жоғары мәнді көрсеткен, 20 сағатта төмендеген. </a:t>
            </a:r>
          </a:p>
          <a:p>
            <a:pPr algn="just" eaLnBrk="0" fontAlgn="base" hangingPunct="0">
              <a:spcBef>
                <a:spcPct val="0"/>
              </a:spcBef>
              <a:spcAft>
                <a:spcPct val="0"/>
              </a:spcAft>
              <a:buFontTx/>
              <a:buNone/>
            </a:pPr>
            <a:r>
              <a:rPr lang="ru-RU" altLang="ru-RU" sz="1800">
                <a:solidFill>
                  <a:prstClr val="black"/>
                </a:solidFill>
                <a:latin typeface="Arial" panose="020B0604020202020204" pitchFamily="34" charset="0"/>
              </a:rPr>
              <a:t>Қандағы </a:t>
            </a:r>
            <a:r>
              <a:rPr lang="ru-RU" altLang="ru-RU" sz="1800" b="1">
                <a:solidFill>
                  <a:prstClr val="black"/>
                </a:solidFill>
                <a:latin typeface="Arial" panose="020B0604020202020204" pitchFamily="34" charset="0"/>
              </a:rPr>
              <a:t>қанттың</a:t>
            </a:r>
            <a:r>
              <a:rPr lang="ru-RU" altLang="ru-RU" sz="1800">
                <a:solidFill>
                  <a:prstClr val="black"/>
                </a:solidFill>
                <a:latin typeface="Arial" panose="020B0604020202020204" pitchFamily="34" charset="0"/>
              </a:rPr>
              <a:t> тәуліктік динамикасында 16 сағатта максимум, түнгі 01 сағатта минимум мәніне түскен.</a:t>
            </a:r>
          </a:p>
          <a:p>
            <a:pPr algn="just" eaLnBrk="0" fontAlgn="base" hangingPunct="0">
              <a:spcBef>
                <a:spcPct val="0"/>
              </a:spcBef>
              <a:spcAft>
                <a:spcPct val="0"/>
              </a:spcAft>
              <a:buFontTx/>
              <a:buNone/>
            </a:pPr>
            <a:r>
              <a:rPr lang="ru-RU" altLang="ru-RU" sz="1800">
                <a:solidFill>
                  <a:prstClr val="black"/>
                </a:solidFill>
                <a:latin typeface="Arial" panose="020B0604020202020204" pitchFamily="34" charset="0"/>
              </a:rPr>
              <a:t>Гормондық белсенділіктің жұмысында да тәуліктік ырғақтың маңызы зор, өйткені эндокринді бездердің бөліп шығаратын гормондарының мөлшеріне қарай ағзадағы жүйелердің де ырғақты функциясы реттеледі. </a:t>
            </a:r>
          </a:p>
          <a:p>
            <a:pPr algn="just" eaLnBrk="0" fontAlgn="base" hangingPunct="0">
              <a:spcBef>
                <a:spcPct val="0"/>
              </a:spcBef>
              <a:spcAft>
                <a:spcPct val="0"/>
              </a:spcAft>
              <a:buFontTx/>
              <a:buNone/>
            </a:pPr>
            <a:r>
              <a:rPr lang="ru-RU" altLang="ru-RU" sz="1800">
                <a:solidFill>
                  <a:prstClr val="black"/>
                </a:solidFill>
                <a:latin typeface="Arial" panose="020B0604020202020204" pitchFamily="34" charset="0"/>
              </a:rPr>
              <a:t>Ақ егеуқұйрықтардың нейрогипофизінің </a:t>
            </a:r>
            <a:r>
              <a:rPr lang="ru-RU" altLang="ru-RU" sz="1800" b="1">
                <a:solidFill>
                  <a:prstClr val="black"/>
                </a:solidFill>
                <a:latin typeface="Arial" panose="020B0604020202020204" pitchFamily="34" charset="0"/>
              </a:rPr>
              <a:t>нейросекреторлық заттары </a:t>
            </a:r>
            <a:r>
              <a:rPr lang="ru-RU" altLang="ru-RU" sz="1800">
                <a:solidFill>
                  <a:prstClr val="black"/>
                </a:solidFill>
                <a:latin typeface="Arial" panose="020B0604020202020204" pitchFamily="34" charset="0"/>
              </a:rPr>
              <a:t>9-10 сағаттарда максимум бөлінсе, 21-22 сағаттарда минимумға дейін төмендеген. </a:t>
            </a:r>
          </a:p>
          <a:p>
            <a:pPr algn="just" eaLnBrk="0" fontAlgn="base" hangingPunct="0">
              <a:spcBef>
                <a:spcPct val="0"/>
              </a:spcBef>
              <a:spcAft>
                <a:spcPct val="0"/>
              </a:spcAft>
              <a:buFontTx/>
              <a:buNone/>
            </a:pPr>
            <a:r>
              <a:rPr lang="ru-RU" altLang="ru-RU" sz="1800" b="1">
                <a:solidFill>
                  <a:prstClr val="black"/>
                </a:solidFill>
                <a:latin typeface="Arial" panose="020B0604020202020204" pitchFamily="34" charset="0"/>
              </a:rPr>
              <a:t>Аденогипофиздегі тиреотропты гормон </a:t>
            </a:r>
            <a:r>
              <a:rPr lang="ru-RU" altLang="ru-RU" sz="1800">
                <a:solidFill>
                  <a:prstClr val="black"/>
                </a:solidFill>
                <a:latin typeface="Arial" panose="020B0604020202020204" pitchFamily="34" charset="0"/>
              </a:rPr>
              <a:t>(ТТГ) деңгейі 3 сағатта арта түскен, ал 15 сағатта төмендеген. </a:t>
            </a:r>
          </a:p>
        </p:txBody>
      </p:sp>
    </p:spTree>
    <p:extLst>
      <p:ext uri="{BB962C8B-B14F-4D97-AF65-F5344CB8AC3E}">
        <p14:creationId xmlns:p14="http://schemas.microsoft.com/office/powerpoint/2010/main" val="2475366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Номер слайда 3">
            <a:extLst>
              <a:ext uri="{FF2B5EF4-FFF2-40B4-BE49-F238E27FC236}">
                <a16:creationId xmlns="" xmlns:a16="http://schemas.microsoft.com/office/drawing/2014/main" id="{CD89920C-9D59-49C6-B5C5-CA381EEA227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828479-EF77-44AA-A569-A91D7F96030D}" type="slidenum">
              <a:rPr lang="ru-RU" altLang="ru-RU" sz="1200" smtClean="0">
                <a:solidFill>
                  <a:srgbClr val="898989"/>
                </a:solidFill>
                <a:latin typeface="Arial" panose="020B0604020202020204" pitchFamily="34" charset="0"/>
              </a:rPr>
              <a:pPr>
                <a:spcBef>
                  <a:spcPct val="0"/>
                </a:spcBef>
                <a:buFontTx/>
                <a:buNone/>
              </a:pPr>
              <a:t>37</a:t>
            </a:fld>
            <a:endParaRPr lang="ru-RU" altLang="ru-RU" sz="1200">
              <a:solidFill>
                <a:srgbClr val="898989"/>
              </a:solidFill>
              <a:latin typeface="Arial" panose="020B0604020202020204" pitchFamily="34" charset="0"/>
            </a:endParaRPr>
          </a:p>
        </p:txBody>
      </p:sp>
      <p:sp>
        <p:nvSpPr>
          <p:cNvPr id="34819" name="TextBox 4">
            <a:extLst>
              <a:ext uri="{FF2B5EF4-FFF2-40B4-BE49-F238E27FC236}">
                <a16:creationId xmlns="" xmlns:a16="http://schemas.microsoft.com/office/drawing/2014/main" id="{0EC041BF-4DF4-4B59-AE07-4F212CA71177}"/>
              </a:ext>
            </a:extLst>
          </p:cNvPr>
          <p:cNvSpPr txBox="1">
            <a:spLocks noChangeArrowheads="1"/>
          </p:cNvSpPr>
          <p:nvPr/>
        </p:nvSpPr>
        <p:spPr bwMode="auto">
          <a:xfrm>
            <a:off x="215900" y="333375"/>
            <a:ext cx="87122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8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ru-RU" altLang="ru-RU" sz="2800">
                <a:solidFill>
                  <a:prstClr val="black"/>
                </a:solidFill>
                <a:latin typeface="Arial" panose="020B0604020202020204" pitchFamily="34" charset="0"/>
              </a:rPr>
              <a:t>Ежелгі қытай медицинасының түсініктері бойынша адам ағзасында “</a:t>
            </a:r>
            <a:r>
              <a:rPr lang="ru-RU" altLang="ru-RU" sz="2800" b="1">
                <a:solidFill>
                  <a:prstClr val="black"/>
                </a:solidFill>
                <a:latin typeface="Arial" panose="020B0604020202020204" pitchFamily="34" charset="0"/>
              </a:rPr>
              <a:t>өмір энергиясының</a:t>
            </a:r>
            <a:r>
              <a:rPr lang="ru-RU" altLang="ru-RU" sz="2800">
                <a:solidFill>
                  <a:prstClr val="black"/>
                </a:solidFill>
                <a:latin typeface="Arial" panose="020B0604020202020204" pitchFamily="34" charset="0"/>
              </a:rPr>
              <a:t>” тәуліктік циркуляциясы көрсетілген, ол акупунктураның ырғақты қызметімен байланысқан. </a:t>
            </a:r>
          </a:p>
          <a:p>
            <a:pPr algn="just" eaLnBrk="0" fontAlgn="base" hangingPunct="0">
              <a:spcBef>
                <a:spcPct val="0"/>
              </a:spcBef>
              <a:spcAft>
                <a:spcPct val="0"/>
              </a:spcAft>
              <a:buFontTx/>
              <a:buNone/>
            </a:pPr>
            <a:r>
              <a:rPr lang="ru-RU" altLang="ru-RU" sz="2800">
                <a:solidFill>
                  <a:prstClr val="black"/>
                </a:solidFill>
                <a:latin typeface="Arial" panose="020B0604020202020204" pitchFamily="34" charset="0"/>
              </a:rPr>
              <a:t>Қояндардың терісіндегі аурикулярлы биоактивті нүктелерінің </a:t>
            </a:r>
            <a:r>
              <a:rPr lang="ru-RU" altLang="ru-RU" sz="2800" b="1">
                <a:solidFill>
                  <a:prstClr val="black"/>
                </a:solidFill>
                <a:latin typeface="Arial" panose="020B0604020202020204" pitchFamily="34" charset="0"/>
              </a:rPr>
              <a:t>статикалық электрпотенциалдары </a:t>
            </a:r>
            <a:r>
              <a:rPr lang="ru-RU" altLang="ru-RU" sz="2800">
                <a:solidFill>
                  <a:prstClr val="black"/>
                </a:solidFill>
                <a:latin typeface="Arial" panose="020B0604020202020204" pitchFamily="34" charset="0"/>
              </a:rPr>
              <a:t>тәулік ішіндегі түнгі мезгілде максимум, таңертеңгі-күндізгі уақытта минималды мәндерге ие болғаны С.Т. Тулеуханов жүргізген тәжірибелерінде белгілі болды. </a:t>
            </a:r>
          </a:p>
          <a:p>
            <a:pPr algn="just" eaLnBrk="0" fontAlgn="base" hangingPunct="0">
              <a:spcBef>
                <a:spcPct val="0"/>
              </a:spcBef>
              <a:spcAft>
                <a:spcPct val="0"/>
              </a:spcAft>
              <a:buFontTx/>
              <a:buNone/>
            </a:pPr>
            <a:r>
              <a:rPr lang="ru-RU" altLang="ru-RU" sz="2800">
                <a:solidFill>
                  <a:prstClr val="black"/>
                </a:solidFill>
                <a:latin typeface="Arial" panose="020B0604020202020204" pitchFamily="34" charset="0"/>
              </a:rPr>
              <a:t>Осы биоактивті нүктелердің жарықты сіңіру қасиеті тәулік ішінде қарама-қарсы мәндерді көрсетті, максимум мәндері 15-16 сағаттарға және минимум 03 сағатқа сай келді. </a:t>
            </a:r>
          </a:p>
        </p:txBody>
      </p:sp>
    </p:spTree>
    <p:extLst>
      <p:ext uri="{BB962C8B-B14F-4D97-AF65-F5344CB8AC3E}">
        <p14:creationId xmlns:p14="http://schemas.microsoft.com/office/powerpoint/2010/main" val="608914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Номер слайда 3">
            <a:extLst>
              <a:ext uri="{FF2B5EF4-FFF2-40B4-BE49-F238E27FC236}">
                <a16:creationId xmlns="" xmlns:a16="http://schemas.microsoft.com/office/drawing/2014/main" id="{632D3684-B1F4-4E50-9823-6427CEFBAA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04F651-4A95-457B-B12F-0B4714601510}" type="slidenum">
              <a:rPr lang="ru-RU" altLang="ru-RU" sz="1200" smtClean="0">
                <a:solidFill>
                  <a:srgbClr val="898989"/>
                </a:solidFill>
                <a:latin typeface="Arial" panose="020B0604020202020204" pitchFamily="34" charset="0"/>
              </a:rPr>
              <a:pPr>
                <a:spcBef>
                  <a:spcPct val="0"/>
                </a:spcBef>
                <a:buFontTx/>
                <a:buNone/>
              </a:pPr>
              <a:t>38</a:t>
            </a:fld>
            <a:endParaRPr lang="ru-RU" altLang="ru-RU" sz="1200">
              <a:solidFill>
                <a:srgbClr val="898989"/>
              </a:solidFill>
              <a:latin typeface="Arial" panose="020B0604020202020204" pitchFamily="34" charset="0"/>
            </a:endParaRPr>
          </a:p>
        </p:txBody>
      </p:sp>
      <p:sp>
        <p:nvSpPr>
          <p:cNvPr id="34819" name="TextBox 5">
            <a:extLst>
              <a:ext uri="{FF2B5EF4-FFF2-40B4-BE49-F238E27FC236}">
                <a16:creationId xmlns="" xmlns:a16="http://schemas.microsoft.com/office/drawing/2014/main" id="{31D30EA9-07B9-4CCD-961C-7508617B3DDC}"/>
              </a:ext>
            </a:extLst>
          </p:cNvPr>
          <p:cNvSpPr txBox="1">
            <a:spLocks noChangeArrowheads="1"/>
          </p:cNvSpPr>
          <p:nvPr/>
        </p:nvSpPr>
        <p:spPr bwMode="auto">
          <a:xfrm>
            <a:off x="131763" y="165100"/>
            <a:ext cx="8569325" cy="6556375"/>
          </a:xfrm>
          <a:prstGeom prst="rect">
            <a:avLst/>
          </a:prstGeom>
          <a:noFill/>
          <a:ln>
            <a:noFill/>
          </a:ln>
        </p:spPr>
        <p:txBody>
          <a:bodyPr>
            <a:spAutoFit/>
          </a:bodyPr>
          <a:lstStyle>
            <a:lvl1pPr indent="5381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0"/>
              </a:spcBef>
              <a:spcAft>
                <a:spcPct val="0"/>
              </a:spcAft>
              <a:defRPr/>
            </a:pPr>
            <a:r>
              <a:rPr lang="ru-RU" altLang="ru-RU" sz="2000" b="1" dirty="0">
                <a:solidFill>
                  <a:srgbClr val="FF0000"/>
                </a:solidFill>
                <a:highlight>
                  <a:srgbClr val="FFFF00"/>
                </a:highlight>
              </a:rPr>
              <a:t>3) </a:t>
            </a:r>
            <a:r>
              <a:rPr lang="ru-RU" altLang="ru-RU" sz="2000" b="1" dirty="0" err="1">
                <a:solidFill>
                  <a:srgbClr val="FF0000"/>
                </a:solidFill>
                <a:highlight>
                  <a:srgbClr val="FFFF00"/>
                </a:highlight>
              </a:rPr>
              <a:t>Инфрадианды</a:t>
            </a:r>
            <a:r>
              <a:rPr lang="ru-RU" altLang="ru-RU" sz="2000" b="1" dirty="0">
                <a:solidFill>
                  <a:srgbClr val="FF0000"/>
                </a:solidFill>
                <a:highlight>
                  <a:srgbClr val="FFFF00"/>
                </a:highlight>
              </a:rPr>
              <a:t> </a:t>
            </a:r>
            <a:r>
              <a:rPr lang="ru-RU" altLang="ru-RU" sz="2000" b="1" dirty="0" err="1">
                <a:solidFill>
                  <a:srgbClr val="FF0000"/>
                </a:solidFill>
                <a:highlight>
                  <a:srgbClr val="FFFF00"/>
                </a:highlight>
              </a:rPr>
              <a:t>ырғақтар</a:t>
            </a:r>
            <a:r>
              <a:rPr lang="ru-RU" altLang="ru-RU" sz="2000" dirty="0">
                <a:solidFill>
                  <a:prstClr val="black"/>
                </a:solidFill>
              </a:rPr>
              <a:t>, периоды 28 </a:t>
            </a:r>
            <a:r>
              <a:rPr lang="ru-RU" altLang="ru-RU" sz="2000" dirty="0" err="1">
                <a:solidFill>
                  <a:prstClr val="black"/>
                </a:solidFill>
              </a:rPr>
              <a:t>сағаттан</a:t>
            </a:r>
            <a:r>
              <a:rPr lang="ru-RU" altLang="ru-RU" sz="2000" dirty="0">
                <a:solidFill>
                  <a:prstClr val="black"/>
                </a:solidFill>
              </a:rPr>
              <a:t> 6 </a:t>
            </a:r>
            <a:r>
              <a:rPr lang="ru-RU" altLang="ru-RU" sz="2000" dirty="0" err="1">
                <a:solidFill>
                  <a:prstClr val="black"/>
                </a:solidFill>
              </a:rPr>
              <a:t>күнге</a:t>
            </a:r>
            <a:r>
              <a:rPr lang="ru-RU" altLang="ru-RU" sz="2000" dirty="0">
                <a:solidFill>
                  <a:prstClr val="black"/>
                </a:solidFill>
              </a:rPr>
              <a:t> </a:t>
            </a:r>
            <a:r>
              <a:rPr lang="ru-RU" altLang="ru-RU" sz="2000" dirty="0" err="1">
                <a:solidFill>
                  <a:prstClr val="black"/>
                </a:solidFill>
              </a:rPr>
              <a:t>дейінгі</a:t>
            </a:r>
            <a:r>
              <a:rPr lang="ru-RU" altLang="ru-RU" sz="2000" dirty="0">
                <a:solidFill>
                  <a:prstClr val="black"/>
                </a:solidFill>
              </a:rPr>
              <a:t> </a:t>
            </a:r>
            <a:r>
              <a:rPr lang="ru-RU" altLang="ru-RU" sz="2000" dirty="0" err="1">
                <a:solidFill>
                  <a:prstClr val="black"/>
                </a:solidFill>
              </a:rPr>
              <a:t>аралықты</a:t>
            </a:r>
            <a:r>
              <a:rPr lang="ru-RU" altLang="ru-RU" sz="2000" dirty="0">
                <a:solidFill>
                  <a:prstClr val="black"/>
                </a:solidFill>
              </a:rPr>
              <a:t> </a:t>
            </a:r>
            <a:r>
              <a:rPr lang="ru-RU" altLang="ru-RU" sz="2000" dirty="0" err="1">
                <a:solidFill>
                  <a:prstClr val="black"/>
                </a:solidFill>
              </a:rPr>
              <a:t>қамтиды</a:t>
            </a:r>
            <a:r>
              <a:rPr lang="ru-RU" altLang="ru-RU" sz="2000" dirty="0">
                <a:solidFill>
                  <a:prstClr val="black"/>
                </a:solidFill>
              </a:rPr>
              <a:t>. </a:t>
            </a:r>
            <a:r>
              <a:rPr lang="ru-RU" altLang="ru-RU" sz="2000" dirty="0" err="1">
                <a:solidFill>
                  <a:prstClr val="black"/>
                </a:solidFill>
              </a:rPr>
              <a:t>Мысал</a:t>
            </a:r>
            <a:r>
              <a:rPr lang="ru-RU" altLang="ru-RU" sz="2000" dirty="0">
                <a:solidFill>
                  <a:prstClr val="black"/>
                </a:solidFill>
              </a:rPr>
              <a:t> </a:t>
            </a:r>
            <a:r>
              <a:rPr lang="ru-RU" altLang="ru-RU" sz="2000" dirty="0" err="1">
                <a:solidFill>
                  <a:prstClr val="black"/>
                </a:solidFill>
              </a:rPr>
              <a:t>ретінде</a:t>
            </a:r>
            <a:r>
              <a:rPr lang="ru-RU" altLang="ru-RU" sz="2000" dirty="0">
                <a:solidFill>
                  <a:prstClr val="black"/>
                </a:solidFill>
              </a:rPr>
              <a:t>, </a:t>
            </a:r>
            <a:r>
              <a:rPr lang="ru-RU" altLang="ru-RU" sz="2000" dirty="0" err="1">
                <a:solidFill>
                  <a:prstClr val="black"/>
                </a:solidFill>
              </a:rPr>
              <a:t>ортопедиялық</a:t>
            </a:r>
            <a:r>
              <a:rPr lang="ru-RU" altLang="ru-RU" sz="2000" dirty="0">
                <a:solidFill>
                  <a:prstClr val="black"/>
                </a:solidFill>
              </a:rPr>
              <a:t> </a:t>
            </a:r>
            <a:r>
              <a:rPr lang="ru-RU" altLang="ru-RU" sz="2000" dirty="0" err="1">
                <a:solidFill>
                  <a:prstClr val="black"/>
                </a:solidFill>
              </a:rPr>
              <a:t>операциядан</a:t>
            </a:r>
            <a:r>
              <a:rPr lang="ru-RU" altLang="ru-RU" sz="2000" dirty="0">
                <a:solidFill>
                  <a:prstClr val="black"/>
                </a:solidFill>
              </a:rPr>
              <a:t> </a:t>
            </a:r>
            <a:r>
              <a:rPr lang="ru-RU" altLang="ru-RU" sz="2000" dirty="0" err="1">
                <a:solidFill>
                  <a:prstClr val="black"/>
                </a:solidFill>
              </a:rPr>
              <a:t>кейін</a:t>
            </a:r>
            <a:r>
              <a:rPr lang="ru-RU" altLang="ru-RU" sz="2000" dirty="0">
                <a:solidFill>
                  <a:prstClr val="black"/>
                </a:solidFill>
              </a:rPr>
              <a:t> </a:t>
            </a:r>
            <a:r>
              <a:rPr lang="ru-RU" altLang="ru-RU" sz="2000" dirty="0" err="1">
                <a:solidFill>
                  <a:prstClr val="black"/>
                </a:solidFill>
              </a:rPr>
              <a:t>адам</a:t>
            </a:r>
            <a:r>
              <a:rPr lang="ru-RU" altLang="ru-RU" sz="2000" dirty="0">
                <a:solidFill>
                  <a:prstClr val="black"/>
                </a:solidFill>
              </a:rPr>
              <a:t> </a:t>
            </a:r>
            <a:r>
              <a:rPr lang="ru-RU" altLang="ru-RU" sz="2000" dirty="0" err="1">
                <a:solidFill>
                  <a:prstClr val="black"/>
                </a:solidFill>
              </a:rPr>
              <a:t>сүйектерінің</a:t>
            </a:r>
            <a:r>
              <a:rPr lang="ru-RU" altLang="ru-RU" sz="2000" dirty="0">
                <a:solidFill>
                  <a:prstClr val="black"/>
                </a:solidFill>
              </a:rPr>
              <a:t> 3 </a:t>
            </a:r>
            <a:r>
              <a:rPr lang="ru-RU" altLang="ru-RU" sz="2000" dirty="0" err="1">
                <a:solidFill>
                  <a:prstClr val="black"/>
                </a:solidFill>
              </a:rPr>
              <a:t>күндік</a:t>
            </a:r>
            <a:r>
              <a:rPr lang="ru-RU" altLang="ru-RU" sz="2000" dirty="0">
                <a:solidFill>
                  <a:prstClr val="black"/>
                </a:solidFill>
              </a:rPr>
              <a:t> </a:t>
            </a:r>
            <a:r>
              <a:rPr lang="ru-RU" altLang="ru-RU" sz="2000" dirty="0" err="1">
                <a:solidFill>
                  <a:prstClr val="black"/>
                </a:solidFill>
              </a:rPr>
              <a:t>периодтылықпен</a:t>
            </a:r>
            <a:r>
              <a:rPr lang="ru-RU" altLang="ru-RU" sz="2000" dirty="0">
                <a:solidFill>
                  <a:prstClr val="black"/>
                </a:solidFill>
              </a:rPr>
              <a:t> </a:t>
            </a:r>
            <a:r>
              <a:rPr lang="ru-RU" altLang="ru-RU" sz="2000" dirty="0" err="1">
                <a:solidFill>
                  <a:prstClr val="black"/>
                </a:solidFill>
              </a:rPr>
              <a:t>өсуін</a:t>
            </a:r>
            <a:r>
              <a:rPr lang="ru-RU" altLang="ru-RU" sz="2000" dirty="0">
                <a:solidFill>
                  <a:prstClr val="black"/>
                </a:solidFill>
              </a:rPr>
              <a:t> </a:t>
            </a:r>
            <a:r>
              <a:rPr lang="ru-RU" altLang="ru-RU" sz="2000" dirty="0" err="1">
                <a:solidFill>
                  <a:prstClr val="black"/>
                </a:solidFill>
              </a:rPr>
              <a:t>келтіруге</a:t>
            </a:r>
            <a:r>
              <a:rPr lang="ru-RU" altLang="ru-RU" sz="2000" dirty="0">
                <a:solidFill>
                  <a:prstClr val="black"/>
                </a:solidFill>
              </a:rPr>
              <a:t> </a:t>
            </a:r>
            <a:r>
              <a:rPr lang="ru-RU" altLang="ru-RU" sz="2000" dirty="0" err="1">
                <a:solidFill>
                  <a:prstClr val="black"/>
                </a:solidFill>
              </a:rPr>
              <a:t>болады</a:t>
            </a:r>
            <a:r>
              <a:rPr lang="ru-RU" altLang="ru-RU" sz="2000" dirty="0">
                <a:solidFill>
                  <a:prstClr val="black"/>
                </a:solidFill>
              </a:rPr>
              <a:t>. </a:t>
            </a:r>
          </a:p>
          <a:p>
            <a:pPr algn="just" eaLnBrk="0" fontAlgn="base" hangingPunct="0">
              <a:spcBef>
                <a:spcPct val="0"/>
              </a:spcBef>
              <a:spcAft>
                <a:spcPct val="0"/>
              </a:spcAft>
              <a:defRPr/>
            </a:pPr>
            <a:r>
              <a:rPr lang="ru-RU" altLang="ru-RU" sz="2000" dirty="0" err="1">
                <a:solidFill>
                  <a:prstClr val="black"/>
                </a:solidFill>
              </a:rPr>
              <a:t>Сонымен</a:t>
            </a:r>
            <a:r>
              <a:rPr lang="ru-RU" altLang="ru-RU" sz="2000" dirty="0">
                <a:solidFill>
                  <a:prstClr val="black"/>
                </a:solidFill>
              </a:rPr>
              <a:t> </a:t>
            </a:r>
            <a:r>
              <a:rPr lang="ru-RU" altLang="ru-RU" sz="2000" dirty="0" err="1">
                <a:solidFill>
                  <a:prstClr val="black"/>
                </a:solidFill>
              </a:rPr>
              <a:t>қатар</a:t>
            </a:r>
            <a:r>
              <a:rPr lang="ru-RU" altLang="ru-RU" sz="2000" dirty="0">
                <a:solidFill>
                  <a:prstClr val="black"/>
                </a:solidFill>
              </a:rPr>
              <a:t> </a:t>
            </a:r>
            <a:r>
              <a:rPr lang="ru-RU" altLang="ru-RU" sz="2000" dirty="0" err="1">
                <a:solidFill>
                  <a:prstClr val="black"/>
                </a:solidFill>
              </a:rPr>
              <a:t>аптадан</a:t>
            </a:r>
            <a:r>
              <a:rPr lang="ru-RU" altLang="ru-RU" sz="2000" dirty="0">
                <a:solidFill>
                  <a:prstClr val="black"/>
                </a:solidFill>
              </a:rPr>
              <a:t> </a:t>
            </a:r>
            <a:r>
              <a:rPr lang="ru-RU" altLang="ru-RU" sz="2000" dirty="0" err="1">
                <a:solidFill>
                  <a:prstClr val="black"/>
                </a:solidFill>
              </a:rPr>
              <a:t>жылға</a:t>
            </a:r>
            <a:r>
              <a:rPr lang="ru-RU" altLang="ru-RU" sz="2000" dirty="0">
                <a:solidFill>
                  <a:prstClr val="black"/>
                </a:solidFill>
              </a:rPr>
              <a:t> </a:t>
            </a:r>
            <a:r>
              <a:rPr lang="ru-RU" altLang="ru-RU" sz="2000" dirty="0" err="1">
                <a:solidFill>
                  <a:prstClr val="black"/>
                </a:solidFill>
              </a:rPr>
              <a:t>дейінгі</a:t>
            </a:r>
            <a:r>
              <a:rPr lang="ru-RU" altLang="ru-RU" sz="2000" dirty="0">
                <a:solidFill>
                  <a:prstClr val="black"/>
                </a:solidFill>
              </a:rPr>
              <a:t> </a:t>
            </a:r>
            <a:r>
              <a:rPr lang="ru-RU" altLang="ru-RU" sz="2000" dirty="0" err="1">
                <a:solidFill>
                  <a:prstClr val="black"/>
                </a:solidFill>
              </a:rPr>
              <a:t>және</a:t>
            </a:r>
            <a:r>
              <a:rPr lang="ru-RU" altLang="ru-RU" sz="2000" dirty="0">
                <a:solidFill>
                  <a:prstClr val="black"/>
                </a:solidFill>
              </a:rPr>
              <a:t> </a:t>
            </a:r>
            <a:r>
              <a:rPr lang="ru-RU" altLang="ru-RU" sz="2000" dirty="0" err="1">
                <a:solidFill>
                  <a:prstClr val="black"/>
                </a:solidFill>
              </a:rPr>
              <a:t>одан</a:t>
            </a:r>
            <a:r>
              <a:rPr lang="ru-RU" altLang="ru-RU" sz="2000" dirty="0">
                <a:solidFill>
                  <a:prstClr val="black"/>
                </a:solidFill>
              </a:rPr>
              <a:t> да </a:t>
            </a:r>
            <a:r>
              <a:rPr lang="ru-RU" altLang="ru-RU" sz="2000" dirty="0" err="1">
                <a:solidFill>
                  <a:prstClr val="black"/>
                </a:solidFill>
              </a:rPr>
              <a:t>астам</a:t>
            </a:r>
            <a:r>
              <a:rPr lang="ru-RU" altLang="ru-RU" sz="2000" dirty="0">
                <a:solidFill>
                  <a:prstClr val="black"/>
                </a:solidFill>
              </a:rPr>
              <a:t> </a:t>
            </a:r>
            <a:r>
              <a:rPr lang="ru-RU" altLang="ru-RU" sz="2000" dirty="0" err="1">
                <a:solidFill>
                  <a:prstClr val="black"/>
                </a:solidFill>
              </a:rPr>
              <a:t>уақыттағы</a:t>
            </a:r>
            <a:r>
              <a:rPr lang="ru-RU" altLang="ru-RU" sz="2000" dirty="0">
                <a:solidFill>
                  <a:prstClr val="black"/>
                </a:solidFill>
              </a:rPr>
              <a:t> </a:t>
            </a:r>
            <a:r>
              <a:rPr lang="ru-RU" altLang="ru-RU" sz="2000" dirty="0" err="1">
                <a:solidFill>
                  <a:prstClr val="black"/>
                </a:solidFill>
              </a:rPr>
              <a:t>периодтарды</a:t>
            </a:r>
            <a:r>
              <a:rPr lang="ru-RU" altLang="ru-RU" sz="2000" dirty="0">
                <a:solidFill>
                  <a:prstClr val="black"/>
                </a:solidFill>
              </a:rPr>
              <a:t> </a:t>
            </a:r>
            <a:r>
              <a:rPr lang="ru-RU" altLang="ru-RU" sz="2000" dirty="0" err="1">
                <a:solidFill>
                  <a:prstClr val="black"/>
                </a:solidFill>
              </a:rPr>
              <a:t>қамтитын</a:t>
            </a:r>
            <a:r>
              <a:rPr lang="ru-RU" altLang="ru-RU" sz="2000" dirty="0">
                <a:solidFill>
                  <a:prstClr val="black"/>
                </a:solidFill>
              </a:rPr>
              <a:t> </a:t>
            </a:r>
            <a:r>
              <a:rPr lang="ru-RU" altLang="ru-RU" sz="2000" dirty="0" err="1">
                <a:solidFill>
                  <a:prstClr val="black"/>
                </a:solidFill>
              </a:rPr>
              <a:t>төмен</a:t>
            </a:r>
            <a:r>
              <a:rPr lang="ru-RU" altLang="ru-RU" sz="2000" dirty="0">
                <a:solidFill>
                  <a:prstClr val="black"/>
                </a:solidFill>
              </a:rPr>
              <a:t> </a:t>
            </a:r>
            <a:r>
              <a:rPr lang="ru-RU" altLang="ru-RU" sz="2000" dirty="0" err="1">
                <a:solidFill>
                  <a:prstClr val="black"/>
                </a:solidFill>
              </a:rPr>
              <a:t>жиіліктегі</a:t>
            </a:r>
            <a:r>
              <a:rPr lang="ru-RU" altLang="ru-RU" sz="2000" dirty="0">
                <a:solidFill>
                  <a:prstClr val="black"/>
                </a:solidFill>
              </a:rPr>
              <a:t> </a:t>
            </a:r>
            <a:r>
              <a:rPr lang="ru-RU" altLang="ru-RU" sz="2000" dirty="0" err="1">
                <a:solidFill>
                  <a:prstClr val="black"/>
                </a:solidFill>
              </a:rPr>
              <a:t>ырғақтар</a:t>
            </a:r>
            <a:r>
              <a:rPr lang="ru-RU" altLang="ru-RU" sz="2000" dirty="0">
                <a:solidFill>
                  <a:prstClr val="black"/>
                </a:solidFill>
              </a:rPr>
              <a:t> </a:t>
            </a:r>
            <a:r>
              <a:rPr lang="ru-RU" altLang="ru-RU" sz="2000" dirty="0" err="1">
                <a:solidFill>
                  <a:prstClr val="black"/>
                </a:solidFill>
              </a:rPr>
              <a:t>белгіленген</a:t>
            </a:r>
            <a:r>
              <a:rPr lang="ru-RU" altLang="ru-RU" sz="2000" dirty="0">
                <a:solidFill>
                  <a:prstClr val="black"/>
                </a:solidFill>
              </a:rPr>
              <a:t>: </a:t>
            </a:r>
          </a:p>
          <a:p>
            <a:pPr algn="just" eaLnBrk="0" fontAlgn="base" hangingPunct="0">
              <a:spcBef>
                <a:spcPct val="0"/>
              </a:spcBef>
              <a:spcAft>
                <a:spcPct val="0"/>
              </a:spcAft>
              <a:defRPr/>
            </a:pPr>
            <a:r>
              <a:rPr lang="ru-RU" altLang="ru-RU" sz="2000" dirty="0">
                <a:solidFill>
                  <a:prstClr val="black"/>
                </a:solidFill>
              </a:rPr>
              <a:t>а) </a:t>
            </a:r>
            <a:r>
              <a:rPr lang="ru-RU" altLang="ru-RU" sz="2000" b="1" dirty="0" err="1">
                <a:solidFill>
                  <a:srgbClr val="FF0000"/>
                </a:solidFill>
              </a:rPr>
              <a:t>циркасептанды</a:t>
            </a:r>
            <a:r>
              <a:rPr lang="ru-RU" altLang="ru-RU" sz="2000" b="1" dirty="0">
                <a:solidFill>
                  <a:srgbClr val="FF0000"/>
                </a:solidFill>
              </a:rPr>
              <a:t> </a:t>
            </a:r>
            <a:r>
              <a:rPr lang="ru-RU" altLang="ru-RU" sz="2000" b="1" dirty="0" err="1">
                <a:solidFill>
                  <a:srgbClr val="FF0000"/>
                </a:solidFill>
              </a:rPr>
              <a:t>ырғақ</a:t>
            </a:r>
            <a:r>
              <a:rPr lang="ru-RU" altLang="ru-RU" sz="2000" dirty="0">
                <a:solidFill>
                  <a:prstClr val="black"/>
                </a:solidFill>
              </a:rPr>
              <a:t>, </a:t>
            </a:r>
            <a:r>
              <a:rPr lang="ru-RU" altLang="ru-RU" sz="2000" dirty="0" err="1">
                <a:solidFill>
                  <a:prstClr val="black"/>
                </a:solidFill>
              </a:rPr>
              <a:t>периодтылығы</a:t>
            </a:r>
            <a:r>
              <a:rPr lang="ru-RU" altLang="ru-RU" sz="2000" dirty="0">
                <a:solidFill>
                  <a:prstClr val="black"/>
                </a:solidFill>
              </a:rPr>
              <a:t> 7 </a:t>
            </a:r>
            <a:r>
              <a:rPr lang="ru-RU" altLang="ru-RU" sz="2000" dirty="0" err="1">
                <a:solidFill>
                  <a:prstClr val="black"/>
                </a:solidFill>
              </a:rPr>
              <a:t>күнге</a:t>
            </a:r>
            <a:r>
              <a:rPr lang="ru-RU" altLang="ru-RU" sz="2000" dirty="0">
                <a:solidFill>
                  <a:prstClr val="black"/>
                </a:solidFill>
              </a:rPr>
              <a:t> </a:t>
            </a:r>
            <a:r>
              <a:rPr lang="ru-RU" altLang="ru-RU" sz="2000" dirty="0" err="1">
                <a:solidFill>
                  <a:prstClr val="black"/>
                </a:solidFill>
              </a:rPr>
              <a:t>жуық</a:t>
            </a:r>
            <a:r>
              <a:rPr lang="ru-RU" altLang="ru-RU" sz="2000" dirty="0">
                <a:solidFill>
                  <a:prstClr val="black"/>
                </a:solidFill>
              </a:rPr>
              <a:t> </a:t>
            </a:r>
            <a:r>
              <a:rPr lang="ru-RU" altLang="ru-RU" sz="2000" dirty="0" err="1">
                <a:solidFill>
                  <a:prstClr val="black"/>
                </a:solidFill>
              </a:rPr>
              <a:t>аралығын</a:t>
            </a:r>
            <a:r>
              <a:rPr lang="ru-RU" altLang="ru-RU" sz="2000" dirty="0">
                <a:solidFill>
                  <a:prstClr val="black"/>
                </a:solidFill>
              </a:rPr>
              <a:t> </a:t>
            </a:r>
            <a:r>
              <a:rPr lang="ru-RU" altLang="ru-RU" sz="2000" dirty="0" err="1">
                <a:solidFill>
                  <a:prstClr val="black"/>
                </a:solidFill>
              </a:rPr>
              <a:t>қамтиды</a:t>
            </a:r>
            <a:r>
              <a:rPr lang="ru-RU" altLang="ru-RU" sz="2000" dirty="0">
                <a:solidFill>
                  <a:prstClr val="black"/>
                </a:solidFill>
              </a:rPr>
              <a:t>. </a:t>
            </a:r>
            <a:r>
              <a:rPr lang="ru-RU" altLang="ru-RU" sz="2000" dirty="0" err="1">
                <a:solidFill>
                  <a:prstClr val="black"/>
                </a:solidFill>
              </a:rPr>
              <a:t>Мысал</a:t>
            </a:r>
            <a:r>
              <a:rPr lang="ru-RU" altLang="ru-RU" sz="2000" dirty="0">
                <a:solidFill>
                  <a:prstClr val="black"/>
                </a:solidFill>
              </a:rPr>
              <a:t> </a:t>
            </a:r>
            <a:r>
              <a:rPr lang="ru-RU" altLang="ru-RU" sz="2000" dirty="0" err="1">
                <a:solidFill>
                  <a:prstClr val="black"/>
                </a:solidFill>
              </a:rPr>
              <a:t>ретінде</a:t>
            </a:r>
            <a:r>
              <a:rPr lang="ru-RU" altLang="ru-RU" sz="2000" dirty="0">
                <a:solidFill>
                  <a:prstClr val="black"/>
                </a:solidFill>
              </a:rPr>
              <a:t>, </a:t>
            </a:r>
            <a:r>
              <a:rPr lang="ru-RU" altLang="ru-RU" sz="2000" dirty="0" err="1">
                <a:solidFill>
                  <a:prstClr val="black"/>
                </a:solidFill>
              </a:rPr>
              <a:t>егеуқұйрықтардың</a:t>
            </a:r>
            <a:r>
              <a:rPr lang="ru-RU" altLang="ru-RU" sz="2000" dirty="0">
                <a:solidFill>
                  <a:prstClr val="black"/>
                </a:solidFill>
              </a:rPr>
              <a:t> </a:t>
            </a:r>
            <a:r>
              <a:rPr lang="ru-RU" altLang="ru-RU" sz="2000" dirty="0" err="1">
                <a:solidFill>
                  <a:prstClr val="black"/>
                </a:solidFill>
              </a:rPr>
              <a:t>эпифизінің</a:t>
            </a:r>
            <a:r>
              <a:rPr lang="ru-RU" altLang="ru-RU" sz="2000" dirty="0">
                <a:solidFill>
                  <a:prstClr val="black"/>
                </a:solidFill>
              </a:rPr>
              <a:t> </a:t>
            </a:r>
            <a:r>
              <a:rPr lang="ru-RU" altLang="ru-RU" sz="2000" dirty="0" err="1">
                <a:solidFill>
                  <a:prstClr val="black"/>
                </a:solidFill>
              </a:rPr>
              <a:t>ферменттік</a:t>
            </a:r>
            <a:r>
              <a:rPr lang="ru-RU" altLang="ru-RU" sz="2000" dirty="0">
                <a:solidFill>
                  <a:prstClr val="black"/>
                </a:solidFill>
              </a:rPr>
              <a:t> </a:t>
            </a:r>
            <a:r>
              <a:rPr lang="ru-RU" altLang="ru-RU" sz="2000" dirty="0" err="1">
                <a:solidFill>
                  <a:prstClr val="black"/>
                </a:solidFill>
              </a:rPr>
              <a:t>белсенділігінде</a:t>
            </a:r>
            <a:r>
              <a:rPr lang="ru-RU" altLang="ru-RU" sz="2000" dirty="0">
                <a:solidFill>
                  <a:prstClr val="black"/>
                </a:solidFill>
              </a:rPr>
              <a:t> </a:t>
            </a:r>
            <a:r>
              <a:rPr lang="ru-RU" altLang="ru-RU" sz="2000" dirty="0" err="1">
                <a:solidFill>
                  <a:prstClr val="black"/>
                </a:solidFill>
              </a:rPr>
              <a:t>апталық</a:t>
            </a:r>
            <a:r>
              <a:rPr lang="ru-RU" altLang="ru-RU" sz="2000" dirty="0">
                <a:solidFill>
                  <a:prstClr val="black"/>
                </a:solidFill>
              </a:rPr>
              <a:t> </a:t>
            </a:r>
            <a:r>
              <a:rPr lang="ru-RU" altLang="ru-RU" sz="2000" dirty="0" err="1">
                <a:solidFill>
                  <a:prstClr val="black"/>
                </a:solidFill>
              </a:rPr>
              <a:t>ырғақ</a:t>
            </a:r>
            <a:r>
              <a:rPr lang="ru-RU" altLang="ru-RU" sz="2000" dirty="0">
                <a:solidFill>
                  <a:prstClr val="black"/>
                </a:solidFill>
              </a:rPr>
              <a:t> </a:t>
            </a:r>
            <a:r>
              <a:rPr lang="ru-RU" altLang="ru-RU" sz="2000" dirty="0" err="1">
                <a:solidFill>
                  <a:prstClr val="black"/>
                </a:solidFill>
              </a:rPr>
              <a:t>байқалған</a:t>
            </a:r>
            <a:r>
              <a:rPr lang="ru-RU" altLang="ru-RU" sz="2000" dirty="0">
                <a:solidFill>
                  <a:prstClr val="black"/>
                </a:solidFill>
              </a:rPr>
              <a:t>, </a:t>
            </a:r>
            <a:r>
              <a:rPr lang="ru-RU" altLang="ru-RU" sz="2000" dirty="0" err="1">
                <a:solidFill>
                  <a:prstClr val="black"/>
                </a:solidFill>
              </a:rPr>
              <a:t>сенбі</a:t>
            </a:r>
            <a:r>
              <a:rPr lang="ru-RU" altLang="ru-RU" sz="2000" dirty="0">
                <a:solidFill>
                  <a:prstClr val="black"/>
                </a:solidFill>
              </a:rPr>
              <a:t> </a:t>
            </a:r>
            <a:r>
              <a:rPr lang="ru-RU" altLang="ru-RU" sz="2000" dirty="0" err="1">
                <a:solidFill>
                  <a:prstClr val="black"/>
                </a:solidFill>
              </a:rPr>
              <a:t>күнінде</a:t>
            </a:r>
            <a:r>
              <a:rPr lang="ru-RU" altLang="ru-RU" sz="2000" dirty="0">
                <a:solidFill>
                  <a:prstClr val="black"/>
                </a:solidFill>
              </a:rPr>
              <a:t> максимум, ал </a:t>
            </a:r>
            <a:r>
              <a:rPr lang="ru-RU" altLang="ru-RU" sz="2000" dirty="0" err="1">
                <a:solidFill>
                  <a:prstClr val="black"/>
                </a:solidFill>
              </a:rPr>
              <a:t>бейсенбі</a:t>
            </a:r>
            <a:r>
              <a:rPr lang="ru-RU" altLang="ru-RU" sz="2000" dirty="0">
                <a:solidFill>
                  <a:prstClr val="black"/>
                </a:solidFill>
              </a:rPr>
              <a:t> </a:t>
            </a:r>
            <a:r>
              <a:rPr lang="ru-RU" altLang="ru-RU" sz="2000" dirty="0" err="1">
                <a:solidFill>
                  <a:prstClr val="black"/>
                </a:solidFill>
              </a:rPr>
              <a:t>күнінде</a:t>
            </a:r>
            <a:r>
              <a:rPr lang="ru-RU" altLang="ru-RU" sz="2000" dirty="0">
                <a:solidFill>
                  <a:prstClr val="black"/>
                </a:solidFill>
              </a:rPr>
              <a:t> минимум </a:t>
            </a:r>
            <a:r>
              <a:rPr lang="ru-RU" altLang="ru-RU" sz="2000" dirty="0" err="1">
                <a:solidFill>
                  <a:prstClr val="black"/>
                </a:solidFill>
              </a:rPr>
              <a:t>көрсеткіштерге</a:t>
            </a:r>
            <a:r>
              <a:rPr lang="ru-RU" altLang="ru-RU" sz="2000" dirty="0">
                <a:solidFill>
                  <a:prstClr val="black"/>
                </a:solidFill>
              </a:rPr>
              <a:t> </a:t>
            </a:r>
            <a:r>
              <a:rPr lang="ru-RU" altLang="ru-RU" sz="2000" dirty="0" err="1">
                <a:solidFill>
                  <a:prstClr val="black"/>
                </a:solidFill>
              </a:rPr>
              <a:t>ие</a:t>
            </a:r>
            <a:r>
              <a:rPr lang="ru-RU" altLang="ru-RU" sz="2000" dirty="0">
                <a:solidFill>
                  <a:prstClr val="black"/>
                </a:solidFill>
              </a:rPr>
              <a:t> </a:t>
            </a:r>
            <a:r>
              <a:rPr lang="ru-RU" altLang="ru-RU" sz="2000" dirty="0" err="1">
                <a:solidFill>
                  <a:prstClr val="black"/>
                </a:solidFill>
              </a:rPr>
              <a:t>болған</a:t>
            </a:r>
            <a:r>
              <a:rPr lang="ru-RU" altLang="ru-RU" sz="2000" dirty="0">
                <a:solidFill>
                  <a:prstClr val="black"/>
                </a:solidFill>
              </a:rPr>
              <a:t>; </a:t>
            </a:r>
          </a:p>
          <a:p>
            <a:pPr algn="just" eaLnBrk="0" fontAlgn="base" hangingPunct="0">
              <a:spcBef>
                <a:spcPct val="0"/>
              </a:spcBef>
              <a:spcAft>
                <a:spcPct val="0"/>
              </a:spcAft>
              <a:defRPr/>
            </a:pPr>
            <a:r>
              <a:rPr lang="ru-RU" altLang="ru-RU" sz="2000" dirty="0">
                <a:solidFill>
                  <a:prstClr val="black"/>
                </a:solidFill>
              </a:rPr>
              <a:t>б) </a:t>
            </a:r>
            <a:r>
              <a:rPr lang="ru-RU" altLang="ru-RU" sz="2000" b="1" dirty="0" err="1">
                <a:solidFill>
                  <a:srgbClr val="FF0000"/>
                </a:solidFill>
              </a:rPr>
              <a:t>циркадисептанды</a:t>
            </a:r>
            <a:r>
              <a:rPr lang="ru-RU" altLang="ru-RU" sz="2000" b="1" dirty="0">
                <a:solidFill>
                  <a:srgbClr val="FF0000"/>
                </a:solidFill>
              </a:rPr>
              <a:t> </a:t>
            </a:r>
            <a:r>
              <a:rPr lang="ru-RU" altLang="ru-RU" sz="2000" b="1" dirty="0" err="1">
                <a:solidFill>
                  <a:srgbClr val="FF0000"/>
                </a:solidFill>
              </a:rPr>
              <a:t>ырғақ</a:t>
            </a:r>
            <a:r>
              <a:rPr lang="ru-RU" altLang="ru-RU" sz="2000" dirty="0">
                <a:solidFill>
                  <a:prstClr val="black"/>
                </a:solidFill>
              </a:rPr>
              <a:t>, периоды 14 </a:t>
            </a:r>
            <a:r>
              <a:rPr lang="ru-RU" altLang="ru-RU" sz="2000" dirty="0" err="1">
                <a:solidFill>
                  <a:prstClr val="black"/>
                </a:solidFill>
              </a:rPr>
              <a:t>күнге</a:t>
            </a:r>
            <a:r>
              <a:rPr lang="ru-RU" altLang="ru-RU" sz="2000" dirty="0">
                <a:solidFill>
                  <a:prstClr val="black"/>
                </a:solidFill>
              </a:rPr>
              <a:t> </a:t>
            </a:r>
            <a:r>
              <a:rPr lang="ru-RU" altLang="ru-RU" sz="2000" dirty="0" err="1">
                <a:solidFill>
                  <a:prstClr val="black"/>
                </a:solidFill>
              </a:rPr>
              <a:t>жуық</a:t>
            </a:r>
            <a:r>
              <a:rPr lang="ru-RU" altLang="ru-RU" sz="2000" dirty="0">
                <a:solidFill>
                  <a:prstClr val="black"/>
                </a:solidFill>
              </a:rPr>
              <a:t> </a:t>
            </a:r>
            <a:r>
              <a:rPr lang="ru-RU" altLang="ru-RU" sz="2000" dirty="0" err="1">
                <a:solidFill>
                  <a:prstClr val="black"/>
                </a:solidFill>
              </a:rPr>
              <a:t>аралықта</a:t>
            </a:r>
            <a:r>
              <a:rPr lang="ru-RU" altLang="ru-RU" sz="2000" dirty="0">
                <a:solidFill>
                  <a:prstClr val="black"/>
                </a:solidFill>
              </a:rPr>
              <a:t> </a:t>
            </a:r>
            <a:r>
              <a:rPr lang="ru-RU" altLang="ru-RU" sz="2000" dirty="0" err="1">
                <a:solidFill>
                  <a:prstClr val="black"/>
                </a:solidFill>
              </a:rPr>
              <a:t>жатыр</a:t>
            </a:r>
            <a:r>
              <a:rPr lang="ru-RU" altLang="ru-RU" sz="2000" dirty="0">
                <a:solidFill>
                  <a:prstClr val="black"/>
                </a:solidFill>
              </a:rPr>
              <a:t>. </a:t>
            </a:r>
            <a:r>
              <a:rPr lang="ru-RU" altLang="ru-RU" sz="2000" dirty="0" err="1">
                <a:solidFill>
                  <a:prstClr val="black"/>
                </a:solidFill>
              </a:rPr>
              <a:t>Бұзаулардың</a:t>
            </a:r>
            <a:r>
              <a:rPr lang="ru-RU" altLang="ru-RU" sz="2000" dirty="0">
                <a:solidFill>
                  <a:prstClr val="black"/>
                </a:solidFill>
              </a:rPr>
              <a:t> </a:t>
            </a:r>
            <a:r>
              <a:rPr lang="ru-RU" altLang="ru-RU" sz="2000" dirty="0" err="1">
                <a:solidFill>
                  <a:prstClr val="black"/>
                </a:solidFill>
              </a:rPr>
              <a:t>салмағының</a:t>
            </a:r>
            <a:r>
              <a:rPr lang="ru-RU" altLang="ru-RU" sz="2000" dirty="0">
                <a:solidFill>
                  <a:prstClr val="black"/>
                </a:solidFill>
              </a:rPr>
              <a:t> </a:t>
            </a:r>
            <a:r>
              <a:rPr lang="ru-RU" altLang="ru-RU" sz="2000" dirty="0" err="1">
                <a:solidFill>
                  <a:prstClr val="black"/>
                </a:solidFill>
              </a:rPr>
              <a:t>өсуі</a:t>
            </a:r>
            <a:r>
              <a:rPr lang="ru-RU" altLang="ru-RU" sz="2000" dirty="0">
                <a:solidFill>
                  <a:prstClr val="black"/>
                </a:solidFill>
              </a:rPr>
              <a:t> 12,6 </a:t>
            </a:r>
            <a:r>
              <a:rPr lang="ru-RU" altLang="ru-RU" sz="2000" dirty="0" err="1">
                <a:solidFill>
                  <a:prstClr val="black"/>
                </a:solidFill>
              </a:rPr>
              <a:t>күндік</a:t>
            </a:r>
            <a:r>
              <a:rPr lang="ru-RU" altLang="ru-RU" sz="2000" dirty="0">
                <a:solidFill>
                  <a:prstClr val="black"/>
                </a:solidFill>
              </a:rPr>
              <a:t> </a:t>
            </a:r>
            <a:r>
              <a:rPr lang="ru-RU" altLang="ru-RU" sz="2000" dirty="0" err="1">
                <a:solidFill>
                  <a:prstClr val="black"/>
                </a:solidFill>
              </a:rPr>
              <a:t>орташа</a:t>
            </a:r>
            <a:r>
              <a:rPr lang="ru-RU" altLang="ru-RU" sz="2000" dirty="0">
                <a:solidFill>
                  <a:prstClr val="black"/>
                </a:solidFill>
              </a:rPr>
              <a:t> </a:t>
            </a:r>
            <a:r>
              <a:rPr lang="ru-RU" altLang="ru-RU" sz="2000" dirty="0" err="1">
                <a:solidFill>
                  <a:prstClr val="black"/>
                </a:solidFill>
              </a:rPr>
              <a:t>периодтылықта</a:t>
            </a:r>
            <a:r>
              <a:rPr lang="ru-RU" altLang="ru-RU" sz="2000" dirty="0">
                <a:solidFill>
                  <a:prstClr val="black"/>
                </a:solidFill>
              </a:rPr>
              <a:t> </a:t>
            </a:r>
            <a:r>
              <a:rPr lang="ru-RU" altLang="ru-RU" sz="2000" dirty="0" err="1">
                <a:solidFill>
                  <a:prstClr val="black"/>
                </a:solidFill>
              </a:rPr>
              <a:t>тербелетіні</a:t>
            </a:r>
            <a:r>
              <a:rPr lang="ru-RU" altLang="ru-RU" sz="2000" dirty="0">
                <a:solidFill>
                  <a:prstClr val="black"/>
                </a:solidFill>
              </a:rPr>
              <a:t> осы </a:t>
            </a:r>
            <a:r>
              <a:rPr lang="ru-RU" altLang="ru-RU" sz="2000" dirty="0" err="1">
                <a:solidFill>
                  <a:prstClr val="black"/>
                </a:solidFill>
              </a:rPr>
              <a:t>биоырғаққа</a:t>
            </a:r>
            <a:r>
              <a:rPr lang="ru-RU" altLang="ru-RU" sz="2000" dirty="0">
                <a:solidFill>
                  <a:prstClr val="black"/>
                </a:solidFill>
              </a:rPr>
              <a:t> </a:t>
            </a:r>
            <a:r>
              <a:rPr lang="ru-RU" altLang="ru-RU" sz="2000" dirty="0" err="1">
                <a:solidFill>
                  <a:prstClr val="black"/>
                </a:solidFill>
              </a:rPr>
              <a:t>мысал</a:t>
            </a:r>
            <a:r>
              <a:rPr lang="ru-RU" altLang="ru-RU" sz="2000" dirty="0">
                <a:solidFill>
                  <a:prstClr val="black"/>
                </a:solidFill>
              </a:rPr>
              <a:t> бола </a:t>
            </a:r>
            <a:r>
              <a:rPr lang="ru-RU" altLang="ru-RU" sz="2000" dirty="0" err="1">
                <a:solidFill>
                  <a:prstClr val="black"/>
                </a:solidFill>
              </a:rPr>
              <a:t>алады</a:t>
            </a:r>
            <a:r>
              <a:rPr lang="ru-RU" altLang="ru-RU" sz="2000" dirty="0">
                <a:solidFill>
                  <a:prstClr val="black"/>
                </a:solidFill>
              </a:rPr>
              <a:t>, </a:t>
            </a:r>
            <a:r>
              <a:rPr lang="ru-RU" altLang="ru-RU" sz="2000" dirty="0" err="1">
                <a:solidFill>
                  <a:prstClr val="black"/>
                </a:solidFill>
              </a:rPr>
              <a:t>адамға</a:t>
            </a:r>
            <a:r>
              <a:rPr lang="ru-RU" altLang="ru-RU" sz="2000" dirty="0">
                <a:solidFill>
                  <a:prstClr val="black"/>
                </a:solidFill>
              </a:rPr>
              <a:t> </a:t>
            </a:r>
            <a:r>
              <a:rPr lang="ru-RU" altLang="ru-RU" sz="2000" dirty="0" err="1">
                <a:solidFill>
                  <a:prstClr val="black"/>
                </a:solidFill>
              </a:rPr>
              <a:t>физикалық</a:t>
            </a:r>
            <a:r>
              <a:rPr lang="ru-RU" altLang="ru-RU" sz="2000" dirty="0">
                <a:solidFill>
                  <a:prstClr val="black"/>
                </a:solidFill>
              </a:rPr>
              <a:t> </a:t>
            </a:r>
            <a:r>
              <a:rPr lang="ru-RU" altLang="ru-RU" sz="2000" dirty="0" err="1">
                <a:solidFill>
                  <a:prstClr val="black"/>
                </a:solidFill>
              </a:rPr>
              <a:t>жүктемеден</a:t>
            </a:r>
            <a:r>
              <a:rPr lang="ru-RU" altLang="ru-RU" sz="2000" dirty="0">
                <a:solidFill>
                  <a:prstClr val="black"/>
                </a:solidFill>
              </a:rPr>
              <a:t> </a:t>
            </a:r>
            <a:r>
              <a:rPr lang="ru-RU" altLang="ru-RU" sz="2000" dirty="0" err="1">
                <a:solidFill>
                  <a:prstClr val="black"/>
                </a:solidFill>
              </a:rPr>
              <a:t>кейін</a:t>
            </a:r>
            <a:r>
              <a:rPr lang="ru-RU" altLang="ru-RU" sz="2000" dirty="0">
                <a:solidFill>
                  <a:prstClr val="black"/>
                </a:solidFill>
              </a:rPr>
              <a:t> </a:t>
            </a:r>
            <a:r>
              <a:rPr lang="ru-RU" altLang="ru-RU" sz="2000" dirty="0" err="1">
                <a:solidFill>
                  <a:prstClr val="black"/>
                </a:solidFill>
              </a:rPr>
              <a:t>қалпына</a:t>
            </a:r>
            <a:r>
              <a:rPr lang="ru-RU" altLang="ru-RU" sz="2000" dirty="0">
                <a:solidFill>
                  <a:prstClr val="black"/>
                </a:solidFill>
              </a:rPr>
              <a:t> </a:t>
            </a:r>
            <a:r>
              <a:rPr lang="ru-RU" altLang="ru-RU" sz="2000" dirty="0" err="1">
                <a:solidFill>
                  <a:prstClr val="black"/>
                </a:solidFill>
              </a:rPr>
              <a:t>келу</a:t>
            </a:r>
            <a:r>
              <a:rPr lang="ru-RU" altLang="ru-RU" sz="2000" dirty="0">
                <a:solidFill>
                  <a:prstClr val="black"/>
                </a:solidFill>
              </a:rPr>
              <a:t> </a:t>
            </a:r>
            <a:r>
              <a:rPr lang="ru-RU" altLang="ru-RU" sz="2000" dirty="0" err="1">
                <a:solidFill>
                  <a:prstClr val="black"/>
                </a:solidFill>
              </a:rPr>
              <a:t>процесінің</a:t>
            </a:r>
            <a:r>
              <a:rPr lang="ru-RU" altLang="ru-RU" sz="2000" dirty="0">
                <a:solidFill>
                  <a:prstClr val="black"/>
                </a:solidFill>
              </a:rPr>
              <a:t> </a:t>
            </a:r>
            <a:r>
              <a:rPr lang="ru-RU" altLang="ru-RU" sz="2000" dirty="0" err="1">
                <a:solidFill>
                  <a:prstClr val="black"/>
                </a:solidFill>
              </a:rPr>
              <a:t>жылдамдығы</a:t>
            </a:r>
            <a:r>
              <a:rPr lang="ru-RU" altLang="ru-RU" sz="2000" dirty="0">
                <a:solidFill>
                  <a:prstClr val="black"/>
                </a:solidFill>
              </a:rPr>
              <a:t> 10-18 </a:t>
            </a:r>
            <a:r>
              <a:rPr lang="ru-RU" altLang="ru-RU" sz="2000" dirty="0" err="1">
                <a:solidFill>
                  <a:prstClr val="black"/>
                </a:solidFill>
              </a:rPr>
              <a:t>күндік</a:t>
            </a:r>
            <a:r>
              <a:rPr lang="ru-RU" altLang="ru-RU" sz="2000" dirty="0">
                <a:solidFill>
                  <a:prstClr val="black"/>
                </a:solidFill>
              </a:rPr>
              <a:t> </a:t>
            </a:r>
            <a:r>
              <a:rPr lang="ru-RU" altLang="ru-RU" sz="2000" dirty="0" err="1">
                <a:solidFill>
                  <a:prstClr val="black"/>
                </a:solidFill>
              </a:rPr>
              <a:t>ұзақтылықпен</a:t>
            </a:r>
            <a:r>
              <a:rPr lang="ru-RU" altLang="ru-RU" sz="2000" dirty="0">
                <a:solidFill>
                  <a:prstClr val="black"/>
                </a:solidFill>
              </a:rPr>
              <a:t> </a:t>
            </a:r>
            <a:r>
              <a:rPr lang="ru-RU" altLang="ru-RU" sz="2000" dirty="0" err="1">
                <a:solidFill>
                  <a:prstClr val="black"/>
                </a:solidFill>
              </a:rPr>
              <a:t>тербеледі</a:t>
            </a:r>
            <a:r>
              <a:rPr lang="ru-RU" altLang="ru-RU" sz="2000" dirty="0">
                <a:solidFill>
                  <a:prstClr val="black"/>
                </a:solidFill>
              </a:rPr>
              <a:t>; </a:t>
            </a:r>
          </a:p>
          <a:p>
            <a:pPr algn="just" eaLnBrk="0" fontAlgn="base" hangingPunct="0">
              <a:spcBef>
                <a:spcPct val="0"/>
              </a:spcBef>
              <a:spcAft>
                <a:spcPct val="0"/>
              </a:spcAft>
              <a:defRPr/>
            </a:pPr>
            <a:r>
              <a:rPr lang="ru-RU" altLang="ru-RU" sz="2000" dirty="0">
                <a:solidFill>
                  <a:prstClr val="black"/>
                </a:solidFill>
              </a:rPr>
              <a:t>в) </a:t>
            </a:r>
            <a:r>
              <a:rPr lang="ru-RU" altLang="ru-RU" sz="2000" b="1" dirty="0" err="1">
                <a:solidFill>
                  <a:srgbClr val="FF0000"/>
                </a:solidFill>
              </a:rPr>
              <a:t>циркавиджинтанды</a:t>
            </a:r>
            <a:r>
              <a:rPr lang="ru-RU" altLang="ru-RU" sz="2000" b="1" dirty="0">
                <a:solidFill>
                  <a:srgbClr val="FF0000"/>
                </a:solidFill>
              </a:rPr>
              <a:t> </a:t>
            </a:r>
            <a:r>
              <a:rPr lang="ru-RU" altLang="ru-RU" sz="2000" b="1" dirty="0" err="1">
                <a:solidFill>
                  <a:srgbClr val="FF0000"/>
                </a:solidFill>
              </a:rPr>
              <a:t>ырғақ</a:t>
            </a:r>
            <a:r>
              <a:rPr lang="ru-RU" altLang="ru-RU" sz="2000" dirty="0">
                <a:solidFill>
                  <a:prstClr val="black"/>
                </a:solidFill>
              </a:rPr>
              <a:t>, периоды </a:t>
            </a:r>
            <a:r>
              <a:rPr lang="ru-RU" altLang="ru-RU" sz="2000" dirty="0" err="1">
                <a:solidFill>
                  <a:prstClr val="black"/>
                </a:solidFill>
              </a:rPr>
              <a:t>үш</a:t>
            </a:r>
            <a:r>
              <a:rPr lang="ru-RU" altLang="ru-RU" sz="2000" dirty="0">
                <a:solidFill>
                  <a:prstClr val="black"/>
                </a:solidFill>
              </a:rPr>
              <a:t> </a:t>
            </a:r>
            <a:r>
              <a:rPr lang="ru-RU" altLang="ru-RU" sz="2000" dirty="0" err="1">
                <a:solidFill>
                  <a:prstClr val="black"/>
                </a:solidFill>
              </a:rPr>
              <a:t>аптаға</a:t>
            </a:r>
            <a:r>
              <a:rPr lang="ru-RU" altLang="ru-RU" sz="2000" dirty="0">
                <a:solidFill>
                  <a:prstClr val="black"/>
                </a:solidFill>
              </a:rPr>
              <a:t> </a:t>
            </a:r>
            <a:r>
              <a:rPr lang="ru-RU" altLang="ru-RU" sz="2000" dirty="0" err="1">
                <a:solidFill>
                  <a:prstClr val="black"/>
                </a:solidFill>
              </a:rPr>
              <a:t>жуық</a:t>
            </a:r>
            <a:r>
              <a:rPr lang="ru-RU" altLang="ru-RU" sz="2000" dirty="0">
                <a:solidFill>
                  <a:prstClr val="black"/>
                </a:solidFill>
              </a:rPr>
              <a:t> </a:t>
            </a:r>
            <a:r>
              <a:rPr lang="ru-RU" altLang="ru-RU" sz="2000" dirty="0" err="1">
                <a:solidFill>
                  <a:prstClr val="black"/>
                </a:solidFill>
              </a:rPr>
              <a:t>аралықты</a:t>
            </a:r>
            <a:r>
              <a:rPr lang="ru-RU" altLang="ru-RU" sz="2000" dirty="0">
                <a:solidFill>
                  <a:prstClr val="black"/>
                </a:solidFill>
              </a:rPr>
              <a:t> </a:t>
            </a:r>
            <a:r>
              <a:rPr lang="ru-RU" altLang="ru-RU" sz="2000" dirty="0" err="1">
                <a:solidFill>
                  <a:prstClr val="black"/>
                </a:solidFill>
              </a:rPr>
              <a:t>алады</a:t>
            </a:r>
            <a:r>
              <a:rPr lang="ru-RU" altLang="ru-RU" sz="2000" dirty="0">
                <a:solidFill>
                  <a:prstClr val="black"/>
                </a:solidFill>
              </a:rPr>
              <a:t>. </a:t>
            </a:r>
            <a:r>
              <a:rPr lang="ru-RU" altLang="ru-RU" sz="2000" dirty="0" err="1">
                <a:solidFill>
                  <a:prstClr val="black"/>
                </a:solidFill>
              </a:rPr>
              <a:t>Бұл</a:t>
            </a:r>
            <a:r>
              <a:rPr lang="ru-RU" altLang="ru-RU" sz="2000" dirty="0">
                <a:solidFill>
                  <a:prstClr val="black"/>
                </a:solidFill>
              </a:rPr>
              <a:t> </a:t>
            </a:r>
            <a:r>
              <a:rPr lang="ru-RU" altLang="ru-RU" sz="2000" dirty="0" err="1">
                <a:solidFill>
                  <a:prstClr val="black"/>
                </a:solidFill>
              </a:rPr>
              <a:t>ырғаққа</a:t>
            </a:r>
            <a:r>
              <a:rPr lang="ru-RU" altLang="ru-RU" sz="2000" dirty="0">
                <a:solidFill>
                  <a:prstClr val="black"/>
                </a:solidFill>
              </a:rPr>
              <a:t> </a:t>
            </a:r>
            <a:r>
              <a:rPr lang="ru-RU" altLang="ru-RU" sz="2000" dirty="0" err="1">
                <a:solidFill>
                  <a:prstClr val="black"/>
                </a:solidFill>
              </a:rPr>
              <a:t>қоянның</a:t>
            </a:r>
            <a:r>
              <a:rPr lang="ru-RU" altLang="ru-RU" sz="2000" dirty="0">
                <a:solidFill>
                  <a:prstClr val="black"/>
                </a:solidFill>
              </a:rPr>
              <a:t> </a:t>
            </a:r>
            <a:r>
              <a:rPr lang="ru-RU" altLang="ru-RU" sz="2000" dirty="0" err="1">
                <a:solidFill>
                  <a:prstClr val="black"/>
                </a:solidFill>
              </a:rPr>
              <a:t>қанындағы</a:t>
            </a:r>
            <a:r>
              <a:rPr lang="ru-RU" altLang="ru-RU" sz="2000" dirty="0">
                <a:solidFill>
                  <a:prstClr val="black"/>
                </a:solidFill>
              </a:rPr>
              <a:t> </a:t>
            </a:r>
            <a:r>
              <a:rPr lang="ru-RU" altLang="ru-RU" sz="2000" dirty="0" err="1">
                <a:solidFill>
                  <a:prstClr val="black"/>
                </a:solidFill>
              </a:rPr>
              <a:t>сары</a:t>
            </a:r>
            <a:r>
              <a:rPr lang="ru-RU" altLang="ru-RU" sz="2000" dirty="0">
                <a:solidFill>
                  <a:prstClr val="black"/>
                </a:solidFill>
              </a:rPr>
              <a:t> </a:t>
            </a:r>
            <a:r>
              <a:rPr lang="ru-RU" altLang="ru-RU" sz="2000" dirty="0" err="1">
                <a:solidFill>
                  <a:prstClr val="black"/>
                </a:solidFill>
              </a:rPr>
              <a:t>судың</a:t>
            </a:r>
            <a:r>
              <a:rPr lang="ru-RU" altLang="ru-RU" sz="2000" dirty="0">
                <a:solidFill>
                  <a:prstClr val="black"/>
                </a:solidFill>
              </a:rPr>
              <a:t> </a:t>
            </a:r>
            <a:r>
              <a:rPr lang="ru-RU" altLang="ru-RU" sz="2000" dirty="0" err="1">
                <a:solidFill>
                  <a:prstClr val="black"/>
                </a:solidFill>
              </a:rPr>
              <a:t>құрамындағы</a:t>
            </a:r>
            <a:r>
              <a:rPr lang="ru-RU" altLang="ru-RU" sz="2000" dirty="0">
                <a:solidFill>
                  <a:prstClr val="black"/>
                </a:solidFill>
              </a:rPr>
              <a:t> </a:t>
            </a:r>
            <a:r>
              <a:rPr lang="ru-RU" altLang="ru-RU" sz="2000" dirty="0" err="1">
                <a:solidFill>
                  <a:prstClr val="black"/>
                </a:solidFill>
              </a:rPr>
              <a:t>жалпы</a:t>
            </a:r>
            <a:r>
              <a:rPr lang="ru-RU" altLang="ru-RU" sz="2000" dirty="0">
                <a:solidFill>
                  <a:prstClr val="black"/>
                </a:solidFill>
              </a:rPr>
              <a:t> </a:t>
            </a:r>
            <a:r>
              <a:rPr lang="ru-RU" altLang="ru-RU" sz="2000" dirty="0" err="1">
                <a:solidFill>
                  <a:prstClr val="black"/>
                </a:solidFill>
              </a:rPr>
              <a:t>белоктың</a:t>
            </a:r>
            <a:r>
              <a:rPr lang="ru-RU" altLang="ru-RU" sz="2000" dirty="0">
                <a:solidFill>
                  <a:prstClr val="black"/>
                </a:solidFill>
              </a:rPr>
              <a:t> </a:t>
            </a:r>
            <a:r>
              <a:rPr lang="ru-RU" altLang="ru-RU" sz="2000" dirty="0" err="1">
                <a:solidFill>
                  <a:prstClr val="black"/>
                </a:solidFill>
              </a:rPr>
              <a:t>мөлшері</a:t>
            </a:r>
            <a:r>
              <a:rPr lang="ru-RU" altLang="ru-RU" sz="2000" dirty="0">
                <a:solidFill>
                  <a:prstClr val="black"/>
                </a:solidFill>
              </a:rPr>
              <a:t> 21-күндік </a:t>
            </a:r>
            <a:r>
              <a:rPr lang="ru-RU" altLang="ru-RU" sz="2000" dirty="0" err="1">
                <a:solidFill>
                  <a:prstClr val="black"/>
                </a:solidFill>
              </a:rPr>
              <a:t>ырғақпен</a:t>
            </a:r>
            <a:r>
              <a:rPr lang="ru-RU" altLang="ru-RU" sz="2000" dirty="0">
                <a:solidFill>
                  <a:prstClr val="black"/>
                </a:solidFill>
              </a:rPr>
              <a:t> </a:t>
            </a:r>
            <a:r>
              <a:rPr lang="ru-RU" altLang="ru-RU" sz="2000" dirty="0" err="1">
                <a:solidFill>
                  <a:prstClr val="black"/>
                </a:solidFill>
              </a:rPr>
              <a:t>тербелуі</a:t>
            </a:r>
            <a:r>
              <a:rPr lang="ru-RU" altLang="ru-RU" sz="2000" dirty="0">
                <a:solidFill>
                  <a:prstClr val="black"/>
                </a:solidFill>
              </a:rPr>
              <a:t>, </a:t>
            </a:r>
            <a:r>
              <a:rPr lang="ru-RU" altLang="ru-RU" sz="2000" dirty="0" err="1">
                <a:solidFill>
                  <a:prstClr val="black"/>
                </a:solidFill>
              </a:rPr>
              <a:t>адамдарда</a:t>
            </a:r>
            <a:r>
              <a:rPr lang="ru-RU" altLang="ru-RU" sz="2000" dirty="0">
                <a:solidFill>
                  <a:prstClr val="black"/>
                </a:solidFill>
              </a:rPr>
              <a:t> </a:t>
            </a:r>
            <a:r>
              <a:rPr lang="ru-RU" altLang="ru-RU" sz="2000" dirty="0" err="1">
                <a:solidFill>
                  <a:prstClr val="black"/>
                </a:solidFill>
              </a:rPr>
              <a:t>осындай</a:t>
            </a:r>
            <a:r>
              <a:rPr lang="ru-RU" altLang="ru-RU" sz="2000" dirty="0">
                <a:solidFill>
                  <a:prstClr val="black"/>
                </a:solidFill>
              </a:rPr>
              <a:t> </a:t>
            </a:r>
            <a:r>
              <a:rPr lang="ru-RU" altLang="ru-RU" sz="2000" dirty="0" err="1">
                <a:solidFill>
                  <a:prstClr val="black"/>
                </a:solidFill>
              </a:rPr>
              <a:t>ырғақпен</a:t>
            </a:r>
            <a:r>
              <a:rPr lang="ru-RU" altLang="ru-RU" sz="2000" dirty="0">
                <a:solidFill>
                  <a:prstClr val="black"/>
                </a:solidFill>
              </a:rPr>
              <a:t> </a:t>
            </a:r>
            <a:r>
              <a:rPr lang="ru-RU" altLang="ru-RU" sz="2000" dirty="0" err="1">
                <a:solidFill>
                  <a:prstClr val="black"/>
                </a:solidFill>
              </a:rPr>
              <a:t>несеппен</a:t>
            </a:r>
            <a:r>
              <a:rPr lang="ru-RU" altLang="ru-RU" sz="2000" dirty="0">
                <a:solidFill>
                  <a:prstClr val="black"/>
                </a:solidFill>
              </a:rPr>
              <a:t> </a:t>
            </a:r>
            <a:r>
              <a:rPr lang="ru-RU" altLang="ru-RU" sz="2000" dirty="0" err="1">
                <a:solidFill>
                  <a:prstClr val="black"/>
                </a:solidFill>
              </a:rPr>
              <a:t>бірге</a:t>
            </a:r>
            <a:r>
              <a:rPr lang="ru-RU" altLang="ru-RU" sz="2000" dirty="0">
                <a:solidFill>
                  <a:prstClr val="black"/>
                </a:solidFill>
              </a:rPr>
              <a:t> кортикостероид, адреналин, тестостерон </a:t>
            </a:r>
            <a:r>
              <a:rPr lang="ru-RU" altLang="ru-RU" sz="2000" dirty="0" err="1">
                <a:solidFill>
                  <a:prstClr val="black"/>
                </a:solidFill>
              </a:rPr>
              <a:t>экскрециялары</a:t>
            </a:r>
            <a:r>
              <a:rPr lang="ru-RU" altLang="ru-RU" sz="2000" dirty="0">
                <a:solidFill>
                  <a:prstClr val="black"/>
                </a:solidFill>
              </a:rPr>
              <a:t> </a:t>
            </a:r>
            <a:r>
              <a:rPr lang="ru-RU" altLang="ru-RU" sz="2000" dirty="0" err="1">
                <a:solidFill>
                  <a:prstClr val="black"/>
                </a:solidFill>
              </a:rPr>
              <a:t>жатады</a:t>
            </a:r>
            <a:r>
              <a:rPr lang="ru-RU" altLang="ru-RU" sz="2000" dirty="0">
                <a:solidFill>
                  <a:prstClr val="black"/>
                </a:solidFill>
              </a:rPr>
              <a:t>. </a:t>
            </a:r>
            <a:r>
              <a:rPr lang="ru-RU" altLang="ru-RU" sz="2000" dirty="0" err="1">
                <a:solidFill>
                  <a:prstClr val="black"/>
                </a:solidFill>
              </a:rPr>
              <a:t>Адамның</a:t>
            </a:r>
            <a:r>
              <a:rPr lang="ru-RU" altLang="ru-RU" sz="2000" dirty="0">
                <a:solidFill>
                  <a:prstClr val="black"/>
                </a:solidFill>
              </a:rPr>
              <a:t> 23 </a:t>
            </a:r>
            <a:r>
              <a:rPr lang="ru-RU" altLang="ru-RU" sz="2000" dirty="0" err="1">
                <a:solidFill>
                  <a:prstClr val="black"/>
                </a:solidFill>
              </a:rPr>
              <a:t>күндік</a:t>
            </a:r>
            <a:r>
              <a:rPr lang="ru-RU" altLang="ru-RU" sz="2000" dirty="0">
                <a:solidFill>
                  <a:prstClr val="black"/>
                </a:solidFill>
              </a:rPr>
              <a:t> </a:t>
            </a:r>
            <a:r>
              <a:rPr lang="ru-RU" altLang="ru-RU" sz="2000" dirty="0" err="1">
                <a:solidFill>
                  <a:prstClr val="black"/>
                </a:solidFill>
              </a:rPr>
              <a:t>ырғақпен</a:t>
            </a:r>
            <a:r>
              <a:rPr lang="ru-RU" altLang="ru-RU" sz="2000" dirty="0">
                <a:solidFill>
                  <a:prstClr val="black"/>
                </a:solidFill>
              </a:rPr>
              <a:t> </a:t>
            </a:r>
            <a:r>
              <a:rPr lang="ru-RU" altLang="ru-RU" sz="2000" dirty="0" err="1">
                <a:solidFill>
                  <a:prstClr val="black"/>
                </a:solidFill>
              </a:rPr>
              <a:t>физикалық</a:t>
            </a:r>
            <a:r>
              <a:rPr lang="ru-RU" altLang="ru-RU" sz="2000" dirty="0">
                <a:solidFill>
                  <a:prstClr val="black"/>
                </a:solidFill>
              </a:rPr>
              <a:t> </a:t>
            </a:r>
            <a:r>
              <a:rPr lang="ru-RU" altLang="ru-RU" sz="2000" dirty="0" err="1">
                <a:solidFill>
                  <a:prstClr val="black"/>
                </a:solidFill>
              </a:rPr>
              <a:t>белсенділігін</a:t>
            </a:r>
            <a:r>
              <a:rPr lang="ru-RU" altLang="ru-RU" sz="2000" dirty="0">
                <a:solidFill>
                  <a:prstClr val="black"/>
                </a:solidFill>
              </a:rPr>
              <a:t> де </a:t>
            </a:r>
            <a:r>
              <a:rPr lang="ru-RU" altLang="ru-RU" sz="2000" dirty="0" err="1">
                <a:solidFill>
                  <a:prstClr val="black"/>
                </a:solidFill>
              </a:rPr>
              <a:t>кіргізуге</a:t>
            </a:r>
            <a:r>
              <a:rPr lang="ru-RU" altLang="ru-RU" sz="2000" dirty="0">
                <a:solidFill>
                  <a:prstClr val="black"/>
                </a:solidFill>
              </a:rPr>
              <a:t> </a:t>
            </a:r>
            <a:r>
              <a:rPr lang="ru-RU" altLang="ru-RU" sz="2000" dirty="0" err="1">
                <a:solidFill>
                  <a:prstClr val="black"/>
                </a:solidFill>
              </a:rPr>
              <a:t>болады</a:t>
            </a:r>
            <a:r>
              <a:rPr lang="ru-RU" altLang="ru-RU" sz="2000" dirty="0">
                <a:solidFill>
                  <a:prstClr val="black"/>
                </a:solidFill>
              </a:rPr>
              <a:t>; </a:t>
            </a:r>
          </a:p>
        </p:txBody>
      </p:sp>
    </p:spTree>
    <p:extLst>
      <p:ext uri="{BB962C8B-B14F-4D97-AF65-F5344CB8AC3E}">
        <p14:creationId xmlns:p14="http://schemas.microsoft.com/office/powerpoint/2010/main" val="4113947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Номер слайда 3">
            <a:extLst>
              <a:ext uri="{FF2B5EF4-FFF2-40B4-BE49-F238E27FC236}">
                <a16:creationId xmlns="" xmlns:a16="http://schemas.microsoft.com/office/drawing/2014/main" id="{830F5B77-7343-4CC7-B35C-E69BE5CCE7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D887359-71A5-4A6C-9358-113E3F027EB6}" type="slidenum">
              <a:rPr lang="ru-RU" altLang="ru-RU" sz="1200" smtClean="0">
                <a:solidFill>
                  <a:srgbClr val="898989"/>
                </a:solidFill>
                <a:latin typeface="Arial" panose="020B0604020202020204" pitchFamily="34" charset="0"/>
              </a:rPr>
              <a:pPr>
                <a:spcBef>
                  <a:spcPct val="0"/>
                </a:spcBef>
                <a:buFontTx/>
                <a:buNone/>
              </a:pPr>
              <a:t>39</a:t>
            </a:fld>
            <a:endParaRPr lang="ru-RU" altLang="ru-RU" sz="1200">
              <a:solidFill>
                <a:srgbClr val="898989"/>
              </a:solidFill>
              <a:latin typeface="Arial" panose="020B0604020202020204" pitchFamily="34" charset="0"/>
            </a:endParaRPr>
          </a:p>
        </p:txBody>
      </p:sp>
      <p:sp>
        <p:nvSpPr>
          <p:cNvPr id="36867" name="TextBox 4">
            <a:extLst>
              <a:ext uri="{FF2B5EF4-FFF2-40B4-BE49-F238E27FC236}">
                <a16:creationId xmlns="" xmlns:a16="http://schemas.microsoft.com/office/drawing/2014/main" id="{3F7FB5ED-471A-4E41-9AAF-8A6470E6C2F6}"/>
              </a:ext>
            </a:extLst>
          </p:cNvPr>
          <p:cNvSpPr txBox="1">
            <a:spLocks noChangeArrowheads="1"/>
          </p:cNvSpPr>
          <p:nvPr/>
        </p:nvSpPr>
        <p:spPr bwMode="auto">
          <a:xfrm>
            <a:off x="358775" y="260350"/>
            <a:ext cx="842645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ru-RU" altLang="ru-RU" sz="2200">
                <a:solidFill>
                  <a:prstClr val="black"/>
                </a:solidFill>
                <a:latin typeface="Arial" panose="020B0604020202020204" pitchFamily="34" charset="0"/>
              </a:rPr>
              <a:t>г) </a:t>
            </a:r>
            <a:r>
              <a:rPr lang="ru-RU" altLang="ru-RU" sz="2200" b="1">
                <a:solidFill>
                  <a:srgbClr val="FF0000"/>
                </a:solidFill>
                <a:latin typeface="Arial" panose="020B0604020202020204" pitchFamily="34" charset="0"/>
              </a:rPr>
              <a:t>циркатригинтанды (ай) ырғақ</a:t>
            </a:r>
            <a:r>
              <a:rPr lang="ru-RU" altLang="ru-RU" sz="2200">
                <a:solidFill>
                  <a:prstClr val="black"/>
                </a:solidFill>
                <a:latin typeface="Arial" panose="020B0604020202020204" pitchFamily="34" charset="0"/>
              </a:rPr>
              <a:t>, периоды бір айға жуық аралықта жатыр. Айдың фазасына тәуелді теңіз тасқындары жүретін ортада мекендейтін теңіз ағзалары үшін маңызы зор. Адамның 28 және 33 күндік периодтылықта байқалатын көңіл-күй және шығармашылық белсенділіктерін жатқызуға болады; </a:t>
            </a:r>
          </a:p>
          <a:p>
            <a:pPr algn="just" eaLnBrk="0" fontAlgn="base" hangingPunct="0">
              <a:spcBef>
                <a:spcPct val="0"/>
              </a:spcBef>
              <a:spcAft>
                <a:spcPct val="0"/>
              </a:spcAft>
              <a:buFontTx/>
              <a:buNone/>
            </a:pPr>
            <a:r>
              <a:rPr lang="ru-RU" altLang="ru-RU" sz="2200">
                <a:solidFill>
                  <a:prstClr val="black"/>
                </a:solidFill>
                <a:latin typeface="Arial" panose="020B0604020202020204" pitchFamily="34" charset="0"/>
              </a:rPr>
              <a:t>д) </a:t>
            </a:r>
            <a:r>
              <a:rPr lang="ru-RU" altLang="ru-RU" sz="2200" b="1">
                <a:solidFill>
                  <a:srgbClr val="FF0000"/>
                </a:solidFill>
                <a:latin typeface="Arial" panose="020B0604020202020204" pitchFamily="34" charset="0"/>
              </a:rPr>
              <a:t>цирканнуалды ырғақ</a:t>
            </a:r>
            <a:r>
              <a:rPr lang="ru-RU" altLang="ru-RU" sz="2200">
                <a:solidFill>
                  <a:prstClr val="black"/>
                </a:solidFill>
                <a:latin typeface="Arial" panose="020B0604020202020204" pitchFamily="34" charset="0"/>
              </a:rPr>
              <a:t>, жылдық периодымен сипатталады. Ең алдымен жыл маусымдарының ауысуымен байланысты келеді. Адамның “критикалық периодымен” қайталанатын және генетикалық ақпаратпен анықталатын бейімделу, иммунды, қозғалыс мүмкіндіктеріндегі жылдық циклымен белгілі.</a:t>
            </a:r>
          </a:p>
          <a:p>
            <a:pPr algn="just" eaLnBrk="0" fontAlgn="base" hangingPunct="0">
              <a:spcBef>
                <a:spcPct val="0"/>
              </a:spcBef>
              <a:spcAft>
                <a:spcPct val="0"/>
              </a:spcAft>
              <a:buFontTx/>
              <a:buNone/>
            </a:pPr>
            <a:r>
              <a:rPr lang="ru-RU" altLang="ru-RU" sz="2200">
                <a:solidFill>
                  <a:prstClr val="black"/>
                </a:solidFill>
                <a:latin typeface="Arial" panose="020B0604020202020204" pitchFamily="34" charset="0"/>
              </a:rPr>
              <a:t>Сонымен барлық биоырғақтардың ішінен циркадианды ырғақ көптеген тәжірибелерде зерттеушілердің негізгі назарына алынған. Өйткені, тұрақты табиғи күн-түн, тасу-қайту циклдеріне тәуелді биологиялық жүйелердің физиологиялық процестері циркадианды ырғақпен қалыптасқан және ол негізгі жетекші ырғақ ретінде басқа ырғақтарға өз әсерін тигізеді.</a:t>
            </a:r>
          </a:p>
        </p:txBody>
      </p:sp>
    </p:spTree>
    <p:extLst>
      <p:ext uri="{BB962C8B-B14F-4D97-AF65-F5344CB8AC3E}">
        <p14:creationId xmlns:p14="http://schemas.microsoft.com/office/powerpoint/2010/main" val="273089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928670"/>
            <a:ext cx="7056784"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Биоритмологияның </a:t>
            </a:r>
            <a:r>
              <a:rPr lang="ru-RU" sz="3200" dirty="0" err="1">
                <a:latin typeface="Times New Roman" panose="02020603050405020304" pitchFamily="18" charset="0"/>
                <a:cs typeface="Times New Roman" panose="02020603050405020304" pitchFamily="18" charset="0"/>
              </a:rPr>
              <a:t>бірнеше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салаларын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жіктейді</a:t>
            </a:r>
            <a:r>
              <a:rPr lang="ru-RU" sz="3200" dirty="0">
                <a:latin typeface="Times New Roman" panose="02020603050405020304" pitchFamily="18" charset="0"/>
                <a:cs typeface="Times New Roman" panose="02020603050405020304" pitchFamily="18" charset="0"/>
              </a:rPr>
              <a:t>: </a:t>
            </a:r>
            <a:endParaRPr lang="ru-RU" sz="3200" dirty="0" smtClean="0">
              <a:latin typeface="Times New Roman" panose="02020603050405020304" pitchFamily="18" charset="0"/>
              <a:cs typeface="Times New Roman" panose="02020603050405020304" pitchFamily="18" charset="0"/>
            </a:endParaRPr>
          </a:p>
          <a:p>
            <a:pPr marL="457200" indent="-457200" algn="just" fontAlgn="base">
              <a:buFont typeface="Arial" pitchFamily="34" charset="0"/>
              <a:buChar char="•"/>
            </a:pPr>
            <a:r>
              <a:rPr lang="ru-RU" sz="3200" i="1" dirty="0" err="1" smtClean="0">
                <a:latin typeface="Times New Roman" panose="02020603050405020304" pitchFamily="18" charset="0"/>
                <a:cs typeface="Times New Roman" panose="02020603050405020304" pitchFamily="18" charset="0"/>
              </a:rPr>
              <a:t>Хронофизиология</a:t>
            </a:r>
            <a:endParaRPr lang="ru-RU" sz="3200" i="1" dirty="0" smtClean="0">
              <a:latin typeface="Times New Roman" panose="02020603050405020304" pitchFamily="18" charset="0"/>
              <a:cs typeface="Times New Roman" panose="02020603050405020304" pitchFamily="18" charset="0"/>
            </a:endParaRPr>
          </a:p>
          <a:p>
            <a:pPr marL="457200" indent="-457200" algn="just" fontAlgn="base">
              <a:buFont typeface="Arial" pitchFamily="34" charset="0"/>
              <a:buChar char="•"/>
            </a:pPr>
            <a:r>
              <a:rPr lang="ru-RU" sz="3200" i="1" dirty="0" err="1" smtClean="0">
                <a:latin typeface="Times New Roman" panose="02020603050405020304" pitchFamily="18" charset="0"/>
                <a:cs typeface="Times New Roman" panose="02020603050405020304" pitchFamily="18" charset="0"/>
              </a:rPr>
              <a:t>Хронофармакология</a:t>
            </a:r>
            <a:endParaRPr lang="ru-RU" sz="3200" i="1" dirty="0" smtClean="0">
              <a:latin typeface="Times New Roman" panose="02020603050405020304" pitchFamily="18" charset="0"/>
              <a:cs typeface="Times New Roman" panose="02020603050405020304" pitchFamily="18" charset="0"/>
            </a:endParaRPr>
          </a:p>
          <a:p>
            <a:pPr marL="457200" indent="-457200" algn="just" fontAlgn="base">
              <a:buFont typeface="Arial" pitchFamily="34" charset="0"/>
              <a:buChar char="•"/>
            </a:pPr>
            <a:r>
              <a:rPr lang="ru-RU" sz="3200" i="1" dirty="0" err="1" smtClean="0">
                <a:latin typeface="Times New Roman" panose="02020603050405020304" pitchFamily="18" charset="0"/>
                <a:cs typeface="Times New Roman" panose="02020603050405020304" pitchFamily="18" charset="0"/>
              </a:rPr>
              <a:t>Хрономедицина</a:t>
            </a:r>
            <a:r>
              <a:rPr lang="ru-RU" sz="3200" dirty="0" smtClean="0">
                <a:latin typeface="Times New Roman" panose="02020603050405020304" pitchFamily="18" charset="0"/>
                <a:cs typeface="Times New Roman" panose="02020603050405020304" pitchFamily="18" charset="0"/>
              </a:rPr>
              <a:t> </a:t>
            </a:r>
          </a:p>
          <a:p>
            <a:pPr algn="just" fontAlgn="base"/>
            <a:endParaRPr lang="ru-RU" sz="3200" dirty="0">
              <a:latin typeface="Times New Roman" panose="02020603050405020304" pitchFamily="18" charset="0"/>
              <a:cs typeface="Times New Roman" panose="02020603050405020304" pitchFamily="18" charset="0"/>
            </a:endParaRPr>
          </a:p>
          <a:p>
            <a:pPr algn="just" fontAlgn="base"/>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Олар</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биологиялық ырғақтарға байланысты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арнамалы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өзгерістерді </a:t>
            </a:r>
            <a:r>
              <a:rPr lang="ru-RU" sz="3200" dirty="0" err="1" smtClean="0">
                <a:latin typeface="Times New Roman" panose="02020603050405020304" pitchFamily="18" charset="0"/>
                <a:cs typeface="Times New Roman" panose="02020603050405020304" pitchFamily="18" charset="0"/>
              </a:rPr>
              <a:t>тексереді</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3466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 xmlns:a16="http://schemas.microsoft.com/office/drawing/2014/main" id="{58549A7B-F875-4CB4-B61E-A9F82F26603D}"/>
              </a:ext>
            </a:extLst>
          </p:cNvPr>
          <p:cNvGraphicFramePr>
            <a:graphicFrameLocks noGrp="1"/>
          </p:cNvGraphicFramePr>
          <p:nvPr>
            <p:ph idx="1"/>
          </p:nvPr>
        </p:nvGraphicFramePr>
        <p:xfrm>
          <a:off x="107950" y="188913"/>
          <a:ext cx="8856664" cy="5980112"/>
        </p:xfrm>
        <a:graphic>
          <a:graphicData uri="http://schemas.openxmlformats.org/drawingml/2006/table">
            <a:tbl>
              <a:tblPr firstRow="1" firstCol="1" bandRow="1">
                <a:tableStyleId>{5DA37D80-6434-44D0-A028-1B22A696006F}</a:tableStyleId>
              </a:tblPr>
              <a:tblGrid>
                <a:gridCol w="1224091">
                  <a:extLst>
                    <a:ext uri="{9D8B030D-6E8A-4147-A177-3AD203B41FA5}">
                      <a16:colId xmlns="" xmlns:a16="http://schemas.microsoft.com/office/drawing/2014/main" val="20000"/>
                    </a:ext>
                  </a:extLst>
                </a:gridCol>
                <a:gridCol w="1368102">
                  <a:extLst>
                    <a:ext uri="{9D8B030D-6E8A-4147-A177-3AD203B41FA5}">
                      <a16:colId xmlns="" xmlns:a16="http://schemas.microsoft.com/office/drawing/2014/main" val="20001"/>
                    </a:ext>
                  </a:extLst>
                </a:gridCol>
                <a:gridCol w="2134948">
                  <a:extLst>
                    <a:ext uri="{9D8B030D-6E8A-4147-A177-3AD203B41FA5}">
                      <a16:colId xmlns="" xmlns:a16="http://schemas.microsoft.com/office/drawing/2014/main" val="20002"/>
                    </a:ext>
                  </a:extLst>
                </a:gridCol>
                <a:gridCol w="1310170">
                  <a:extLst>
                    <a:ext uri="{9D8B030D-6E8A-4147-A177-3AD203B41FA5}">
                      <a16:colId xmlns="" xmlns:a16="http://schemas.microsoft.com/office/drawing/2014/main" val="20003"/>
                    </a:ext>
                  </a:extLst>
                </a:gridCol>
                <a:gridCol w="2819353">
                  <a:extLst>
                    <a:ext uri="{9D8B030D-6E8A-4147-A177-3AD203B41FA5}">
                      <a16:colId xmlns="" xmlns:a16="http://schemas.microsoft.com/office/drawing/2014/main" val="20004"/>
                    </a:ext>
                  </a:extLst>
                </a:gridCol>
              </a:tblGrid>
              <a:tr h="2963011">
                <a:tc rowSpan="2">
                  <a:txBody>
                    <a:bodyPr/>
                    <a:lstStyle/>
                    <a:p>
                      <a:pPr>
                        <a:lnSpc>
                          <a:spcPct val="115000"/>
                        </a:lnSpc>
                        <a:spcAft>
                          <a:spcPts val="0"/>
                        </a:spcAft>
                      </a:pPr>
                      <a:r>
                        <a:rPr lang="ru-RU" sz="1400" b="0" dirty="0" err="1">
                          <a:effectLst/>
                          <a:latin typeface="Times New Roman" pitchFamily="18" charset="0"/>
                          <a:cs typeface="Times New Roman" pitchFamily="18" charset="0"/>
                        </a:rPr>
                        <a:t>Атқаратын</a:t>
                      </a:r>
                      <a:r>
                        <a:rPr lang="en-US" sz="1400" b="0" dirty="0">
                          <a:effectLst/>
                          <a:latin typeface="Times New Roman" pitchFamily="18" charset="0"/>
                          <a:cs typeface="Times New Roman" pitchFamily="18" charset="0"/>
                        </a:rPr>
                        <a:t> </a:t>
                      </a:r>
                      <a:r>
                        <a:rPr lang="en-US" sz="1400" b="0" dirty="0" err="1">
                          <a:effectLst/>
                          <a:latin typeface="Times New Roman" pitchFamily="18" charset="0"/>
                          <a:cs typeface="Times New Roman" pitchFamily="18" charset="0"/>
                        </a:rPr>
                        <a:t>қызметіне</a:t>
                      </a:r>
                      <a:r>
                        <a:rPr lang="en-US" sz="1400" b="0" dirty="0">
                          <a:effectLst/>
                          <a:latin typeface="Times New Roman" pitchFamily="18" charset="0"/>
                          <a:cs typeface="Times New Roman" pitchFamily="18" charset="0"/>
                        </a:rPr>
                        <a:t> </a:t>
                      </a:r>
                      <a:r>
                        <a:rPr lang="en-US" sz="1400" b="0" dirty="0" err="1">
                          <a:effectLst/>
                          <a:latin typeface="Times New Roman" pitchFamily="18" charset="0"/>
                          <a:cs typeface="Times New Roman" pitchFamily="18" charset="0"/>
                        </a:rPr>
                        <a:t>қарай</a:t>
                      </a:r>
                      <a:endParaRPr lang="ru-RU" sz="1400" b="0" dirty="0">
                        <a:effectLst/>
                        <a:latin typeface="Times New Roman" pitchFamily="18" charset="0"/>
                        <a:ea typeface="Calibri"/>
                        <a:cs typeface="Times New Roman" pitchFamily="18" charset="0"/>
                      </a:endParaRPr>
                    </a:p>
                  </a:txBody>
                  <a:tcPr marL="59629" marR="59629" marT="0" marB="0"/>
                </a:tc>
                <a:tc>
                  <a:txBody>
                    <a:bodyPr/>
                    <a:lstStyle/>
                    <a:p>
                      <a:pPr>
                        <a:lnSpc>
                          <a:spcPct val="115000"/>
                        </a:lnSpc>
                        <a:spcAft>
                          <a:spcPts val="0"/>
                        </a:spcAft>
                      </a:pPr>
                      <a:r>
                        <a:rPr lang="ru-RU" sz="1400" b="1" dirty="0" err="1">
                          <a:solidFill>
                            <a:srgbClr val="C00000"/>
                          </a:solidFill>
                          <a:effectLst/>
                          <a:latin typeface="Times New Roman" pitchFamily="18" charset="0"/>
                          <a:cs typeface="Times New Roman" pitchFamily="18" charset="0"/>
                        </a:rPr>
                        <a:t>Бірінші</a:t>
                      </a:r>
                      <a:r>
                        <a:rPr lang="en-US" sz="1400" b="1" dirty="0">
                          <a:solidFill>
                            <a:srgbClr val="C00000"/>
                          </a:solidFill>
                          <a:effectLst/>
                          <a:latin typeface="Times New Roman" pitchFamily="18" charset="0"/>
                          <a:cs typeface="Times New Roman" pitchFamily="18" charset="0"/>
                        </a:rPr>
                        <a:t> </a:t>
                      </a:r>
                      <a:r>
                        <a:rPr lang="en-US" sz="1400" b="1" dirty="0" err="1">
                          <a:solidFill>
                            <a:srgbClr val="C00000"/>
                          </a:solidFill>
                          <a:effectLst/>
                          <a:latin typeface="Times New Roman" pitchFamily="18" charset="0"/>
                          <a:cs typeface="Times New Roman" pitchFamily="18" charset="0"/>
                        </a:rPr>
                        <a:t>тобына</a:t>
                      </a:r>
                      <a:endParaRPr lang="ru-RU" sz="1400" b="1" dirty="0">
                        <a:solidFill>
                          <a:srgbClr val="C00000"/>
                        </a:solidFill>
                        <a:effectLst/>
                        <a:latin typeface="Times New Roman" pitchFamily="18" charset="0"/>
                        <a:ea typeface="Calibri"/>
                        <a:cs typeface="Times New Roman" pitchFamily="18" charset="0"/>
                      </a:endParaRPr>
                    </a:p>
                  </a:txBody>
                  <a:tcPr marL="59629" marR="59629" marT="0" marB="0"/>
                </a:tc>
                <a:tc>
                  <a:txBody>
                    <a:bodyPr/>
                    <a:lstStyle/>
                    <a:p>
                      <a:pPr>
                        <a:lnSpc>
                          <a:spcPct val="115000"/>
                        </a:lnSpc>
                        <a:spcAft>
                          <a:spcPts val="0"/>
                        </a:spcAft>
                      </a:pPr>
                      <a:r>
                        <a:rPr lang="ru-RU" sz="1400" b="0" dirty="0" err="1">
                          <a:effectLst/>
                          <a:latin typeface="Times New Roman" pitchFamily="18" charset="0"/>
                          <a:cs typeface="Times New Roman" pitchFamily="18" charset="0"/>
                        </a:rPr>
                        <a:t>секундтық</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бөліктерден</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сағатқа</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дейін</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тербелетін</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периодтағы</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әртүрлі</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функциональды</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ырғақтарды</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топтастырады</a:t>
                      </a:r>
                      <a:endParaRPr lang="ru-RU" sz="1400" b="0" dirty="0">
                        <a:effectLst/>
                        <a:latin typeface="Times New Roman" pitchFamily="18" charset="0"/>
                        <a:ea typeface="Calibri"/>
                        <a:cs typeface="Times New Roman" pitchFamily="18" charset="0"/>
                      </a:endParaRPr>
                    </a:p>
                  </a:txBody>
                  <a:tcPr marL="59629" marR="59629" marT="0" marB="0"/>
                </a:tc>
                <a:tc>
                  <a:txBody>
                    <a:bodyPr/>
                    <a:lstStyle/>
                    <a:p>
                      <a:pPr>
                        <a:lnSpc>
                          <a:spcPct val="115000"/>
                        </a:lnSpc>
                        <a:spcAft>
                          <a:spcPts val="0"/>
                        </a:spcAft>
                      </a:pPr>
                      <a:r>
                        <a:rPr lang="ru-RU" sz="1400" b="0" dirty="0">
                          <a:effectLst/>
                          <a:latin typeface="Times New Roman" pitchFamily="18" charset="0"/>
                          <a:cs typeface="Times New Roman" pitchFamily="18" charset="0"/>
                        </a:rPr>
                        <a:t>клетка мен клетка </a:t>
                      </a:r>
                      <a:r>
                        <a:rPr lang="ru-RU" sz="1400" b="0" dirty="0" err="1">
                          <a:effectLst/>
                          <a:latin typeface="Times New Roman" pitchFamily="18" charset="0"/>
                          <a:cs typeface="Times New Roman" pitchFamily="18" charset="0"/>
                        </a:rPr>
                        <a:t>органелдерінде</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байқалады</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және</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тіршілік</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ету</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түрлерінің</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күнделікті</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қажеттілігін</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қамтамасыз</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етеді</a:t>
                      </a:r>
                      <a:r>
                        <a:rPr lang="ru-RU" sz="1400" b="0" dirty="0">
                          <a:effectLst/>
                          <a:latin typeface="Times New Roman" pitchFamily="18" charset="0"/>
                          <a:cs typeface="Times New Roman" pitchFamily="18" charset="0"/>
                        </a:rPr>
                        <a:t>.</a:t>
                      </a:r>
                      <a:endParaRPr lang="ru-RU" sz="1400" b="0" dirty="0">
                        <a:effectLst/>
                        <a:latin typeface="Times New Roman" pitchFamily="18" charset="0"/>
                        <a:ea typeface="Calibri"/>
                        <a:cs typeface="Times New Roman" pitchFamily="18" charset="0"/>
                      </a:endParaRPr>
                    </a:p>
                  </a:txBody>
                  <a:tcPr marL="59629" marR="59629" marT="0" marB="0"/>
                </a:tc>
                <a:tc>
                  <a:txBody>
                    <a:bodyPr/>
                    <a:lstStyle/>
                    <a:p>
                      <a:pPr>
                        <a:lnSpc>
                          <a:spcPct val="115000"/>
                        </a:lnSpc>
                        <a:spcAft>
                          <a:spcPts val="0"/>
                        </a:spcAft>
                      </a:pPr>
                      <a:r>
                        <a:rPr lang="ru-RU" sz="1400" b="0" dirty="0" err="1">
                          <a:effectLst/>
                          <a:latin typeface="Times New Roman" pitchFamily="18" charset="0"/>
                          <a:cs typeface="Times New Roman" pitchFamily="18" charset="0"/>
                        </a:rPr>
                        <a:t>молекуланың</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периодты</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конформациялық</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өзгерістері</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биохимиялық</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циклдер</a:t>
                      </a:r>
                      <a:r>
                        <a:rPr lang="ru-RU" sz="1400" b="0" dirty="0">
                          <a:effectLst/>
                          <a:latin typeface="Times New Roman" pitchFamily="18" charset="0"/>
                          <a:cs typeface="Times New Roman" pitchFamily="18" charset="0"/>
                        </a:rPr>
                        <a:t>, нерв-</a:t>
                      </a:r>
                      <a:r>
                        <a:rPr lang="ru-RU" sz="1400" b="0" dirty="0" err="1">
                          <a:effectLst/>
                          <a:latin typeface="Times New Roman" pitchFamily="18" charset="0"/>
                          <a:cs typeface="Times New Roman" pitchFamily="18" charset="0"/>
                        </a:rPr>
                        <a:t>бұлшық</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ет</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қозуының</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ырғақтары</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т.б</a:t>
                      </a:r>
                      <a:r>
                        <a:rPr lang="ru-RU" sz="1400" b="0" dirty="0">
                          <a:effectLst/>
                          <a:latin typeface="Times New Roman" pitchFamily="18" charset="0"/>
                          <a:cs typeface="Times New Roman" pitchFamily="18" charset="0"/>
                        </a:rPr>
                        <a:t>. </a:t>
                      </a:r>
                      <a:r>
                        <a:rPr lang="ru-RU" sz="1400" b="0" dirty="0" err="1">
                          <a:effectLst/>
                          <a:latin typeface="Times New Roman" pitchFamily="18" charset="0"/>
                          <a:cs typeface="Times New Roman" pitchFamily="18" charset="0"/>
                        </a:rPr>
                        <a:t>жатады</a:t>
                      </a:r>
                      <a:r>
                        <a:rPr lang="ru-RU" sz="1400" b="0" dirty="0">
                          <a:effectLst/>
                          <a:latin typeface="Times New Roman" pitchFamily="18" charset="0"/>
                          <a:cs typeface="Times New Roman" pitchFamily="18" charset="0"/>
                        </a:rPr>
                        <a:t>.</a:t>
                      </a:r>
                      <a:endParaRPr lang="ru-RU" sz="1400" b="0" dirty="0">
                        <a:effectLst/>
                        <a:latin typeface="Times New Roman" pitchFamily="18" charset="0"/>
                        <a:ea typeface="Calibri"/>
                        <a:cs typeface="Times New Roman" pitchFamily="18" charset="0"/>
                      </a:endParaRPr>
                    </a:p>
                  </a:txBody>
                  <a:tcPr marL="59629" marR="59629" marT="0" marB="0"/>
                </a:tc>
                <a:extLst>
                  <a:ext uri="{0D108BD9-81ED-4DB2-BD59-A6C34878D82A}">
                    <a16:rowId xmlns="" xmlns:a16="http://schemas.microsoft.com/office/drawing/2014/main" val="10000"/>
                  </a:ext>
                </a:extLst>
              </a:tr>
              <a:tr h="3017101">
                <a:tc vMerge="1">
                  <a:txBody>
                    <a:bodyPr/>
                    <a:lstStyle/>
                    <a:p>
                      <a:endParaRPr lang="ru-RU"/>
                    </a:p>
                  </a:txBody>
                  <a:tcPr/>
                </a:tc>
                <a:tc>
                  <a:txBody>
                    <a:bodyPr/>
                    <a:lstStyle/>
                    <a:p>
                      <a:pPr>
                        <a:lnSpc>
                          <a:spcPct val="115000"/>
                        </a:lnSpc>
                        <a:spcAft>
                          <a:spcPts val="0"/>
                        </a:spcAft>
                      </a:pPr>
                      <a:r>
                        <a:rPr lang="en-US" sz="1400" b="1" dirty="0" err="1">
                          <a:solidFill>
                            <a:srgbClr val="C00000"/>
                          </a:solidFill>
                          <a:effectLst/>
                          <a:latin typeface="Times New Roman" pitchFamily="18" charset="0"/>
                          <a:cs typeface="Times New Roman" pitchFamily="18" charset="0"/>
                        </a:rPr>
                        <a:t>екінші</a:t>
                      </a:r>
                      <a:r>
                        <a:rPr lang="en-US" sz="1400" b="1" dirty="0">
                          <a:solidFill>
                            <a:srgbClr val="C00000"/>
                          </a:solidFill>
                          <a:effectLst/>
                          <a:latin typeface="Times New Roman" pitchFamily="18" charset="0"/>
                          <a:cs typeface="Times New Roman" pitchFamily="18" charset="0"/>
                        </a:rPr>
                        <a:t> </a:t>
                      </a:r>
                      <a:r>
                        <a:rPr lang="en-US" sz="1400" b="1" dirty="0" err="1">
                          <a:solidFill>
                            <a:srgbClr val="C00000"/>
                          </a:solidFill>
                          <a:effectLst/>
                          <a:latin typeface="Times New Roman" pitchFamily="18" charset="0"/>
                          <a:cs typeface="Times New Roman" pitchFamily="18" charset="0"/>
                        </a:rPr>
                        <a:t>тобы</a:t>
                      </a:r>
                      <a:r>
                        <a:rPr lang="kk-KZ" sz="1400" b="1" dirty="0">
                          <a:solidFill>
                            <a:srgbClr val="C00000"/>
                          </a:solidFill>
                          <a:effectLst/>
                          <a:latin typeface="Times New Roman" pitchFamily="18" charset="0"/>
                          <a:cs typeface="Times New Roman" pitchFamily="18" charset="0"/>
                        </a:rPr>
                        <a:t>на</a:t>
                      </a:r>
                      <a:endParaRPr lang="ru-RU" sz="1400" b="1" dirty="0">
                        <a:solidFill>
                          <a:srgbClr val="C00000"/>
                        </a:solidFill>
                        <a:effectLst/>
                        <a:latin typeface="Times New Roman" pitchFamily="18" charset="0"/>
                        <a:ea typeface="Calibri"/>
                        <a:cs typeface="Times New Roman" pitchFamily="18" charset="0"/>
                      </a:endParaRPr>
                    </a:p>
                  </a:txBody>
                  <a:tcPr marL="59629" marR="59629" marT="0" marB="0"/>
                </a:tc>
                <a:tc>
                  <a:txBody>
                    <a:bodyPr/>
                    <a:lstStyle/>
                    <a:p>
                      <a:pPr>
                        <a:lnSpc>
                          <a:spcPct val="115000"/>
                        </a:lnSpc>
                        <a:spcAft>
                          <a:spcPts val="0"/>
                        </a:spcAft>
                      </a:pPr>
                      <a:r>
                        <a:rPr lang="ru-RU" sz="1400" dirty="0" err="1">
                          <a:effectLst/>
                          <a:latin typeface="Times New Roman" pitchFamily="18" charset="0"/>
                          <a:cs typeface="Times New Roman" pitchFamily="18" charset="0"/>
                        </a:rPr>
                        <a:t>Жердің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айналуымен</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байланысқан</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және</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сыртқы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ортадағы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периодты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құбылыстардың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уақытымен</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сәйкес</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келеді</a:t>
                      </a:r>
                      <a:endParaRPr lang="ru-RU" sz="1400" dirty="0">
                        <a:effectLst/>
                        <a:latin typeface="Times New Roman" pitchFamily="18" charset="0"/>
                        <a:ea typeface="Calibri"/>
                        <a:cs typeface="Times New Roman" pitchFamily="18" charset="0"/>
                      </a:endParaRPr>
                    </a:p>
                  </a:txBody>
                  <a:tcPr marL="59629" marR="59629" marT="0" marB="0"/>
                </a:tc>
                <a:tc>
                  <a:txBody>
                    <a:bodyPr/>
                    <a:lstStyle/>
                    <a:p>
                      <a:pPr>
                        <a:lnSpc>
                          <a:spcPct val="115000"/>
                        </a:lnSpc>
                        <a:spcAft>
                          <a:spcPts val="0"/>
                        </a:spcAft>
                      </a:pPr>
                      <a:r>
                        <a:rPr lang="ru-RU" sz="1400" dirty="0" err="1">
                          <a:effectLst/>
                          <a:latin typeface="Times New Roman" pitchFamily="18" charset="0"/>
                          <a:cs typeface="Times New Roman" pitchFamily="18" charset="0"/>
                        </a:rPr>
                        <a:t>бейімделу</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процесіне</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жататын</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тәуліктік</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құйылу-қайту</a:t>
                      </a:r>
                      <a:r>
                        <a:rPr lang="ru-RU" sz="1400" dirty="0">
                          <a:effectLst/>
                          <a:latin typeface="Times New Roman" pitchFamily="18" charset="0"/>
                          <a:cs typeface="Times New Roman" pitchFamily="18" charset="0"/>
                        </a:rPr>
                        <a:t>, ай, </a:t>
                      </a:r>
                      <a:r>
                        <a:rPr lang="ru-RU" sz="1400" dirty="0" err="1">
                          <a:effectLst/>
                          <a:latin typeface="Times New Roman" pitchFamily="18" charset="0"/>
                          <a:cs typeface="Times New Roman" pitchFamily="18" charset="0"/>
                        </a:rPr>
                        <a:t>маусымдық</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және</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басқа</a:t>
                      </a:r>
                      <a:r>
                        <a:rPr lang="ru-RU" sz="1400" dirty="0">
                          <a:effectLst/>
                          <a:latin typeface="Times New Roman" pitchFamily="18" charset="0"/>
                          <a:cs typeface="Times New Roman" pitchFamily="18" charset="0"/>
                        </a:rPr>
                        <a:t> да </a:t>
                      </a:r>
                      <a:r>
                        <a:rPr lang="ru-RU" sz="1400" dirty="0" err="1">
                          <a:effectLst/>
                          <a:latin typeface="Times New Roman" pitchFamily="18" charset="0"/>
                          <a:cs typeface="Times New Roman" pitchFamily="18" charset="0"/>
                        </a:rPr>
                        <a:t>биологиялық</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ырғақтар</a:t>
                      </a:r>
                      <a:endParaRPr lang="ru-RU" sz="1400" dirty="0">
                        <a:effectLst/>
                        <a:latin typeface="Times New Roman" pitchFamily="18" charset="0"/>
                        <a:ea typeface="Calibri"/>
                        <a:cs typeface="Times New Roman" pitchFamily="18" charset="0"/>
                      </a:endParaRPr>
                    </a:p>
                  </a:txBody>
                  <a:tcPr marL="59629" marR="59629" marT="0" marB="0"/>
                </a:tc>
                <a:tc>
                  <a:txBody>
                    <a:bodyPr/>
                    <a:lstStyle/>
                    <a:p>
                      <a:pPr>
                        <a:lnSpc>
                          <a:spcPct val="115000"/>
                        </a:lnSpc>
                        <a:spcAft>
                          <a:spcPts val="0"/>
                        </a:spcAft>
                      </a:pPr>
                      <a:r>
                        <a:rPr lang="ru-RU" sz="1400" dirty="0" err="1">
                          <a:effectLst/>
                          <a:latin typeface="Times New Roman" pitchFamily="18" charset="0"/>
                          <a:cs typeface="Times New Roman" pitchFamily="18" charset="0"/>
                        </a:rPr>
                        <a:t>Осыларға</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байланысты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сыртқы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ортаның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өте</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қолайлы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жағдайында</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тірі</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организмдердің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белсенділік</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фазасы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зат</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алмасудың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күшеюі</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жүреді</a:t>
                      </a:r>
                      <a:r>
                        <a:rPr lang="ru-RU" sz="1400" dirty="0">
                          <a:effectLst/>
                          <a:latin typeface="Times New Roman" pitchFamily="18" charset="0"/>
                          <a:cs typeface="Times New Roman" pitchFamily="18" charset="0"/>
                        </a:rPr>
                        <a:t>, ал </a:t>
                      </a:r>
                      <a:r>
                        <a:rPr lang="ru-RU" sz="1400" dirty="0" err="1">
                          <a:effectLst/>
                          <a:latin typeface="Times New Roman" pitchFamily="18" charset="0"/>
                          <a:cs typeface="Times New Roman" pitchFamily="18" charset="0"/>
                        </a:rPr>
                        <a:t>тәуліктің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айдың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жылдың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қолайсыз</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уақыттарында</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тіршіліктің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салыстырмалы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тыныштығы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биологиялық</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жүйелердің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жалпы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және</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арнайы</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белсенділігінің</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төмендеуі</a:t>
                      </a:r>
                      <a:r>
                        <a:rPr lang="ru-RU" sz="1400" dirty="0">
                          <a:effectLst/>
                          <a:latin typeface="Times New Roman" pitchFamily="18" charset="0"/>
                          <a:cs typeface="Times New Roman" pitchFamily="18" charset="0"/>
                        </a:rPr>
                        <a:t> </a:t>
                      </a:r>
                      <a:r>
                        <a:rPr lang="ru-RU" sz="1400" dirty="0" err="1">
                          <a:effectLst/>
                          <a:latin typeface="Times New Roman" pitchFamily="18" charset="0"/>
                          <a:cs typeface="Times New Roman" pitchFamily="18" charset="0"/>
                        </a:rPr>
                        <a:t>байқалады</a:t>
                      </a:r>
                      <a:endParaRPr lang="ru-RU" sz="1400" dirty="0">
                        <a:effectLst/>
                        <a:latin typeface="Times New Roman" pitchFamily="18" charset="0"/>
                        <a:ea typeface="Calibri"/>
                        <a:cs typeface="Times New Roman" pitchFamily="18" charset="0"/>
                      </a:endParaRPr>
                    </a:p>
                  </a:txBody>
                  <a:tcPr marL="59629" marR="59629" marT="0" marB="0"/>
                </a:tc>
                <a:extLst>
                  <a:ext uri="{0D108BD9-81ED-4DB2-BD59-A6C34878D82A}">
                    <a16:rowId xmlns="" xmlns:a16="http://schemas.microsoft.com/office/drawing/2014/main" val="10001"/>
                  </a:ext>
                </a:extLst>
              </a:tr>
            </a:tbl>
          </a:graphicData>
        </a:graphic>
      </p:graphicFrame>
      <p:sp>
        <p:nvSpPr>
          <p:cNvPr id="39959" name="Номер слайда 3">
            <a:extLst>
              <a:ext uri="{FF2B5EF4-FFF2-40B4-BE49-F238E27FC236}">
                <a16:creationId xmlns="" xmlns:a16="http://schemas.microsoft.com/office/drawing/2014/main" id="{1704AF96-F05E-40B3-8EC1-1B927ED181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9B14EB-CE7C-405D-B5BB-F97173A9AB4A}" type="slidenum">
              <a:rPr lang="ru-RU" altLang="ru-RU" sz="1200" smtClean="0">
                <a:solidFill>
                  <a:srgbClr val="898989"/>
                </a:solidFill>
                <a:latin typeface="Arial" panose="020B0604020202020204" pitchFamily="34" charset="0"/>
              </a:rPr>
              <a:pPr>
                <a:spcBef>
                  <a:spcPct val="0"/>
                </a:spcBef>
                <a:buFontTx/>
                <a:buNone/>
              </a:pPr>
              <a:t>40</a:t>
            </a:fld>
            <a:endParaRPr lang="ru-RU" altLang="ru-RU" sz="1200">
              <a:solidFill>
                <a:srgbClr val="898989"/>
              </a:solidFill>
              <a:latin typeface="Arial" panose="020B0604020202020204" pitchFamily="34" charset="0"/>
            </a:endParaRPr>
          </a:p>
        </p:txBody>
      </p:sp>
    </p:spTree>
    <p:extLst>
      <p:ext uri="{BB962C8B-B14F-4D97-AF65-F5344CB8AC3E}">
        <p14:creationId xmlns:p14="http://schemas.microsoft.com/office/powerpoint/2010/main" val="2433638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214422"/>
            <a:ext cx="8496944" cy="36625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kk-K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kk-KZ"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Қорытынды </a:t>
            </a:r>
            <a:endParaRPr lang="kk-K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kk-KZ"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just"/>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kk-KZ" sz="2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Эндогенді биоритмдердің ағзаның ішкі тұрақтылығын сақтауда маңызы зор. Ағзаны құрайтын клетка, ткань, мүше, мүшелер жүйесіндегі жүріп жатқан барлық процесстер белгілі уақытпен, қайталанып отырады. Бұл процесстердің  биоритмге сай жүріп отыруы ағза үшін тиімді. </a:t>
            </a:r>
            <a:endParaRPr lang="ru-RU"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85728"/>
            <a:ext cx="7786743" cy="1569660"/>
          </a:xfrm>
          <a:prstGeom prst="rect">
            <a:avLst/>
          </a:prstGeom>
        </p:spPr>
        <p:txBody>
          <a:bodyPr wrap="square">
            <a:spAutoFit/>
          </a:bodyPr>
          <a:lstStyle/>
          <a:p>
            <a:pPr algn="ctr"/>
            <a:r>
              <a:rPr lang="kk-KZ" sz="4800" b="1" dirty="0" smtClean="0">
                <a:latin typeface="Times New Roman" panose="02020603050405020304" pitchFamily="18" charset="0"/>
                <a:cs typeface="Times New Roman" panose="02020603050405020304" pitchFamily="18" charset="0"/>
              </a:rPr>
              <a:t>Пайдаланылған әдебиеттер:</a:t>
            </a:r>
            <a:endParaRPr lang="kk-KZ" sz="4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57158" y="2071678"/>
            <a:ext cx="7715304"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lgn="just">
              <a:buAutoNum type="arabicParenR"/>
            </a:pPr>
            <a:r>
              <a:rPr lang="ru-RU" sz="2000" dirty="0" smtClean="0">
                <a:latin typeface="Times New Roman" pitchFamily="18" charset="0"/>
                <a:cs typeface="Times New Roman" pitchFamily="18" charset="0"/>
              </a:rPr>
              <a:t>Учебное пособие  для </a:t>
            </a:r>
            <a:r>
              <a:rPr lang="ru-RU" sz="2000" dirty="0">
                <a:latin typeface="Times New Roman" pitchFamily="18" charset="0"/>
                <a:cs typeface="Times New Roman" pitchFamily="18" charset="0"/>
              </a:rPr>
              <a:t>преподавателей вузов и студентов, обучающихся по специальностям "Экология" и "Биология", а также для специалистов в области биологии, экологии и медицины/ Гора Е.П., Экология человека. Дрофа, </a:t>
            </a:r>
            <a:r>
              <a:rPr lang="ru-RU" sz="2000" dirty="0" smtClean="0">
                <a:latin typeface="Times New Roman" pitchFamily="18" charset="0"/>
                <a:cs typeface="Times New Roman" pitchFamily="18" charset="0"/>
              </a:rPr>
              <a:t>2007.</a:t>
            </a:r>
          </a:p>
          <a:p>
            <a:pPr marL="228600" indent="-228600" algn="just">
              <a:buAutoNum type="arabicParenR"/>
            </a:pPr>
            <a:r>
              <a:rPr lang="en-US" sz="2000" dirty="0" smtClean="0">
                <a:latin typeface="Times New Roman" pitchFamily="18" charset="0"/>
                <a:cs typeface="Times New Roman" pitchFamily="18" charset="0"/>
                <a:hlinkClick r:id="rId2"/>
              </a:rPr>
              <a:t>http://helpiks.org/4-74023.html</a:t>
            </a:r>
            <a:endParaRPr lang="kk-KZ" sz="2000" dirty="0" smtClean="0">
              <a:latin typeface="Times New Roman" pitchFamily="18" charset="0"/>
              <a:cs typeface="Times New Roman" pitchFamily="18" charset="0"/>
            </a:endParaRPr>
          </a:p>
          <a:p>
            <a:pPr marL="228600" indent="-228600" algn="just">
              <a:buAutoNum type="arabicParenR"/>
            </a:pPr>
            <a:r>
              <a:rPr lang="en-US" sz="2000" dirty="0" smtClean="0">
                <a:latin typeface="Times New Roman" pitchFamily="18" charset="0"/>
                <a:cs typeface="Times New Roman" pitchFamily="18" charset="0"/>
                <a:hlinkClick r:id="rId3"/>
              </a:rPr>
              <a:t>http://naukarus.com/endogennye-bioritmy-intensivnosti-potrebleniya-kisloroda-v-individualnom-razvitii-lymnaea-stagnalis-lymnaeidae-gastropoda</a:t>
            </a:r>
            <a:endParaRPr lang="kk-KZ" sz="2000" dirty="0" smtClean="0">
              <a:latin typeface="Times New Roman" pitchFamily="18" charset="0"/>
              <a:cs typeface="Times New Roman" pitchFamily="18" charset="0"/>
            </a:endParaRPr>
          </a:p>
          <a:p>
            <a:pPr marL="228600" indent="-228600" algn="just">
              <a:buAutoNum type="arabicParenR"/>
            </a:pPr>
            <a:r>
              <a:rPr lang="en-US" sz="2000" dirty="0" smtClean="0">
                <a:latin typeface="Times New Roman" pitchFamily="18" charset="0"/>
                <a:cs typeface="Times New Roman" pitchFamily="18" charset="0"/>
                <a:hlinkClick r:id="rId4"/>
              </a:rPr>
              <a:t>http://bono-esse.ru/blizzard/A/Posobie/Ecol/10_2.html#metka2</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71480"/>
            <a:ext cx="7488832" cy="56938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ru-RU" sz="2800" dirty="0" smtClean="0">
                <a:latin typeface="Times New Roman" pitchFamily="18" charset="0"/>
                <a:cs typeface="Times New Roman" pitchFamily="18" charset="0"/>
              </a:rPr>
              <a:t>	Организм </a:t>
            </a:r>
            <a:r>
              <a:rPr lang="ru-RU" sz="2800" dirty="0">
                <a:latin typeface="Times New Roman" pitchFamily="18" charset="0"/>
                <a:cs typeface="Times New Roman" pitchFamily="18" charset="0"/>
              </a:rPr>
              <a:t>мен </a:t>
            </a:r>
            <a:r>
              <a:rPr lang="ru-RU" sz="2800" dirty="0" err="1">
                <a:latin typeface="Times New Roman" pitchFamily="18" charset="0"/>
                <a:cs typeface="Times New Roman" pitchFamily="18" charset="0"/>
              </a:rPr>
              <a:t>ортаның өзара қатынасына байланысты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екі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түрлі тербелісті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қозғалысты </a:t>
            </a:r>
            <a:r>
              <a:rPr lang="ru-RU" sz="2800" dirty="0" err="1" smtClean="0">
                <a:latin typeface="Times New Roman" pitchFamily="18" charset="0"/>
                <a:cs typeface="Times New Roman" pitchFamily="18" charset="0"/>
              </a:rPr>
              <a:t>бөледі</a:t>
            </a:r>
            <a:r>
              <a:rPr lang="ru-RU" sz="2800" dirty="0" smtClean="0">
                <a:latin typeface="Times New Roman" pitchFamily="18" charset="0"/>
                <a:cs typeface="Times New Roman" pitchFamily="18" charset="0"/>
              </a:rPr>
              <a:t>: </a:t>
            </a:r>
          </a:p>
          <a:p>
            <a:pPr algn="just" fontAlgn="base"/>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Біріншісі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сыртқы ортаның оқтын- оқтын болатын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өзгерістеріне организмді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икемдейтін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тербеліс</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кезеңдері геофизикалық оралымдарға жуық, бейімдейтін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ырғақтар немесе</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биоырғақтар</a:t>
            </a:r>
            <a:r>
              <a:rPr lang="ru-RU" sz="2800" dirty="0" err="1">
                <a:latin typeface="Times New Roman" pitchFamily="18" charset="0"/>
                <a:cs typeface="Times New Roman" pitchFamily="18" charset="0"/>
              </a:rPr>
              <a:t>.</a:t>
            </a:r>
            <a:r>
              <a:rPr lang="ru-RU"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algn="just" fontAlgn="base"/>
            <a:endParaRPr lang="ru-RU" sz="2800" dirty="0">
              <a:latin typeface="Times New Roman" pitchFamily="18" charset="0"/>
              <a:cs typeface="Times New Roman" pitchFamily="18" charset="0"/>
            </a:endParaRPr>
          </a:p>
          <a:p>
            <a:pPr algn="just" fontAlgn="base"/>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Екіншісі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физиологиялық немесе</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жұмыскер ырғақтар</a:t>
            </a:r>
            <a:r>
              <a:rPr lang="ru-RU" sz="2800" dirty="0" err="1">
                <a:latin typeface="Times New Roman" pitchFamily="18" charset="0"/>
                <a:cs typeface="Times New Roman" pitchFamily="18" charset="0"/>
              </a:rPr>
              <a:t>, яғни олар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организмнің тіршіліктік</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жүйелерінің іс</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әрекетін көрсететін </a:t>
            </a:r>
            <a:r>
              <a:rPr lang="ru-RU" sz="2800" i="1" dirty="0" err="1" smtClean="0">
                <a:latin typeface="Times New Roman" pitchFamily="18" charset="0"/>
                <a:cs typeface="Times New Roman" pitchFamily="18" charset="0"/>
              </a:rPr>
              <a:t>тербелістер</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45450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94382"/>
          </a:xfrm>
        </p:spPr>
        <p:txBody>
          <a:bodyPr>
            <a:normAutofit fontScale="90000"/>
          </a:bodyPr>
          <a:lstStyle/>
          <a:p>
            <a:pPr algn="ctr"/>
            <a:r>
              <a:rPr lang="kk-KZ" dirty="0" smtClean="0"/>
              <a:t>Биологиялық ырғақтың түрлері:</a:t>
            </a:r>
            <a:endParaRPr lang="ru-RU" dirty="0"/>
          </a:p>
        </p:txBody>
      </p:sp>
      <p:sp>
        <p:nvSpPr>
          <p:cNvPr id="3" name="Содержимое 2"/>
          <p:cNvSpPr>
            <a:spLocks noGrp="1"/>
          </p:cNvSpPr>
          <p:nvPr>
            <p:ph idx="1"/>
          </p:nvPr>
        </p:nvSpPr>
        <p:spPr>
          <a:xfrm>
            <a:off x="428596" y="1285860"/>
            <a:ext cx="7239000" cy="642942"/>
          </a:xfrm>
        </p:spPr>
        <p:style>
          <a:lnRef idx="2">
            <a:schemeClr val="accent2"/>
          </a:lnRef>
          <a:fillRef idx="1">
            <a:schemeClr val="lt1"/>
          </a:fillRef>
          <a:effectRef idx="0">
            <a:schemeClr val="accent2"/>
          </a:effectRef>
          <a:fontRef idx="minor">
            <a:schemeClr val="dk1"/>
          </a:fontRef>
        </p:style>
        <p:txBody>
          <a:bodyPr/>
          <a:lstStyle/>
          <a:p>
            <a:pPr algn="just"/>
            <a:r>
              <a:rPr lang="ru-RU" sz="2800" dirty="0" err="1" smtClean="0">
                <a:latin typeface="Times New Roman" pitchFamily="18" charset="0"/>
                <a:cs typeface="Times New Roman" pitchFamily="18" charset="0"/>
              </a:rPr>
              <a:t>Биологиялық ырғақтар </a:t>
            </a:r>
            <a:r>
              <a:rPr lang="ru-RU" sz="2800" dirty="0" smtClean="0">
                <a:latin typeface="Times New Roman" pitchFamily="18" charset="0"/>
                <a:cs typeface="Times New Roman" pitchFamily="18" charset="0"/>
              </a:rPr>
              <a:t>5 </a:t>
            </a:r>
            <a:r>
              <a:rPr lang="ru-RU" sz="2800" dirty="0" err="1" smtClean="0">
                <a:latin typeface="Times New Roman" pitchFamily="18" charset="0"/>
                <a:cs typeface="Times New Roman" pitchFamily="18" charset="0"/>
              </a:rPr>
              <a:t>классқа жіктеледі</a:t>
            </a:r>
            <a:r>
              <a:rPr lang="ru-RU" sz="2800" dirty="0" smtClean="0">
                <a:latin typeface="Times New Roman" pitchFamily="18" charset="0"/>
                <a:cs typeface="Times New Roman" pitchFamily="18" charset="0"/>
              </a:rPr>
              <a:t>:</a:t>
            </a:r>
          </a:p>
          <a:p>
            <a:endParaRPr lang="ru-RU" dirty="0"/>
          </a:p>
        </p:txBody>
      </p:sp>
      <p:graphicFrame>
        <p:nvGraphicFramePr>
          <p:cNvPr id="4" name="Схема 3"/>
          <p:cNvGraphicFramePr/>
          <p:nvPr/>
        </p:nvGraphicFramePr>
        <p:xfrm>
          <a:off x="357158" y="2000240"/>
          <a:ext cx="7429552"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7239000" cy="1033766"/>
          </a:xfrm>
        </p:spPr>
        <p:style>
          <a:lnRef idx="2">
            <a:schemeClr val="accent5"/>
          </a:lnRef>
          <a:fillRef idx="1">
            <a:schemeClr val="lt1"/>
          </a:fillRef>
          <a:effectRef idx="0">
            <a:schemeClr val="accent5"/>
          </a:effectRef>
          <a:fontRef idx="minor">
            <a:schemeClr val="dk1"/>
          </a:fontRef>
        </p:style>
        <p:txBody>
          <a:bodyPr/>
          <a:lstStyle/>
          <a:p>
            <a:pPr algn="ctr"/>
            <a:r>
              <a:rPr lang="ru-RU" sz="2800" b="1" dirty="0" err="1" smtClean="0">
                <a:solidFill>
                  <a:srgbClr val="FF0000"/>
                </a:solidFill>
                <a:latin typeface="Times New Roman" pitchFamily="18" charset="0"/>
                <a:cs typeface="Times New Roman" pitchFamily="18" charset="0"/>
              </a:rPr>
              <a:t>Биологиялық жүйелердің ұйымдастырылу деңгейіне сәйкес:</a:t>
            </a:r>
            <a:endParaRPr lang="ru-RU" b="1" dirty="0">
              <a:solidFill>
                <a:srgbClr val="FF0000"/>
              </a:solidFill>
              <a:latin typeface="Times New Roman" pitchFamily="18" charset="0"/>
              <a:cs typeface="Times New Roman" pitchFamily="18" charset="0"/>
            </a:endParaRPr>
          </a:p>
        </p:txBody>
      </p:sp>
      <p:graphicFrame>
        <p:nvGraphicFramePr>
          <p:cNvPr id="4" name="Схема 3"/>
          <p:cNvGraphicFramePr/>
          <p:nvPr/>
        </p:nvGraphicFramePr>
        <p:xfrm>
          <a:off x="428596" y="1714488"/>
          <a:ext cx="7286676"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err="1" smtClean="0">
                <a:latin typeface="Times New Roman" pitchFamily="18" charset="0"/>
                <a:cs typeface="Times New Roman" pitchFamily="18" charset="0"/>
              </a:rPr>
              <a:t>Сыртқы жағдайлардың дәрежесіне байланысты</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14290"/>
            <a:ext cx="821537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kk-KZ" sz="3200" b="1" dirty="0" smtClean="0">
                <a:latin typeface="Times New Roman" pitchFamily="18" charset="0"/>
                <a:cs typeface="Times New Roman" pitchFamily="18" charset="0"/>
              </a:rPr>
              <a:t>Эндогенді биоритмдерге жатады:</a:t>
            </a:r>
            <a:endParaRPr lang="ru-RU" sz="3200" b="1" dirty="0">
              <a:latin typeface="Times New Roman" pitchFamily="18" charset="0"/>
              <a:cs typeface="Times New Roman" pitchFamily="18" charset="0"/>
            </a:endParaRPr>
          </a:p>
        </p:txBody>
      </p:sp>
      <p:sp>
        <p:nvSpPr>
          <p:cNvPr id="3" name="Скругленный прямоугольник 2"/>
          <p:cNvSpPr/>
          <p:nvPr/>
        </p:nvSpPr>
        <p:spPr>
          <a:xfrm>
            <a:off x="1142976" y="1500174"/>
            <a:ext cx="8001024"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kk-KZ" sz="2800" dirty="0" smtClean="0">
                <a:latin typeface="Times New Roman" pitchFamily="18" charset="0"/>
                <a:cs typeface="Times New Roman" pitchFamily="18" charset="0"/>
              </a:rPr>
              <a:t>    </a:t>
            </a:r>
            <a:r>
              <a:rPr lang="kk-KZ" sz="3200" dirty="0" smtClean="0">
                <a:latin typeface="Times New Roman" pitchFamily="18" charset="0"/>
                <a:cs typeface="Times New Roman" pitchFamily="18" charset="0"/>
              </a:rPr>
              <a:t>Ақыл-ой активтілігі</a:t>
            </a:r>
            <a:endParaRPr lang="ru-RU" sz="3200" dirty="0">
              <a:latin typeface="Times New Roman" pitchFamily="18" charset="0"/>
              <a:cs typeface="Times New Roman" pitchFamily="18" charset="0"/>
            </a:endParaRPr>
          </a:p>
        </p:txBody>
      </p:sp>
      <p:sp>
        <p:nvSpPr>
          <p:cNvPr id="4" name="Скругленный прямоугольник 3"/>
          <p:cNvSpPr/>
          <p:nvPr/>
        </p:nvSpPr>
        <p:spPr>
          <a:xfrm>
            <a:off x="1500166" y="2928934"/>
            <a:ext cx="7643834" cy="10572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kk-KZ" sz="3200" dirty="0" smtClean="0">
                <a:latin typeface="Times New Roman" pitchFamily="18" charset="0"/>
                <a:cs typeface="Times New Roman" pitchFamily="18" charset="0"/>
              </a:rPr>
              <a:t>Жүрек соғысы</a:t>
            </a:r>
            <a:endParaRPr lang="ru-RU" sz="3200" dirty="0">
              <a:latin typeface="Times New Roman" pitchFamily="18" charset="0"/>
              <a:cs typeface="Times New Roman" pitchFamily="18" charset="0"/>
            </a:endParaRPr>
          </a:p>
        </p:txBody>
      </p:sp>
      <p:sp>
        <p:nvSpPr>
          <p:cNvPr id="5" name="Скругленный прямоугольник 4"/>
          <p:cNvSpPr/>
          <p:nvPr/>
        </p:nvSpPr>
        <p:spPr>
          <a:xfrm>
            <a:off x="1785918" y="4929198"/>
            <a:ext cx="7358082" cy="105727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kk-KZ" sz="3200" dirty="0" smtClean="0">
                <a:latin typeface="Times New Roman" pitchFamily="18" charset="0"/>
                <a:cs typeface="Times New Roman" pitchFamily="18" charset="0"/>
              </a:rPr>
              <a:t> Қан қысымы</a:t>
            </a:r>
            <a:endParaRPr lang="ru-RU" sz="3200" dirty="0">
              <a:latin typeface="Times New Roman" pitchFamily="18" charset="0"/>
              <a:cs typeface="Times New Roman" pitchFamily="18" charset="0"/>
            </a:endParaRPr>
          </a:p>
        </p:txBody>
      </p:sp>
      <p:sp>
        <p:nvSpPr>
          <p:cNvPr id="8" name="Овал 7"/>
          <p:cNvSpPr/>
          <p:nvPr/>
        </p:nvSpPr>
        <p:spPr>
          <a:xfrm>
            <a:off x="0" y="1357298"/>
            <a:ext cx="1285852" cy="12144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smtClean="0">
                <a:solidFill>
                  <a:schemeClr val="tx1"/>
                </a:solidFill>
                <a:latin typeface="Times New Roman" pitchFamily="18" charset="0"/>
                <a:cs typeface="Times New Roman" pitchFamily="18" charset="0"/>
              </a:rPr>
              <a:t>1</a:t>
            </a:r>
            <a:endParaRPr lang="ru-RU" sz="4000" b="1" dirty="0">
              <a:solidFill>
                <a:schemeClr val="tx1"/>
              </a:solidFill>
              <a:latin typeface="Times New Roman" pitchFamily="18" charset="0"/>
              <a:cs typeface="Times New Roman" pitchFamily="18" charset="0"/>
            </a:endParaRPr>
          </a:p>
        </p:txBody>
      </p:sp>
      <p:sp>
        <p:nvSpPr>
          <p:cNvPr id="9" name="Овал 8"/>
          <p:cNvSpPr/>
          <p:nvPr/>
        </p:nvSpPr>
        <p:spPr>
          <a:xfrm>
            <a:off x="285720" y="2928934"/>
            <a:ext cx="1285884" cy="114300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solidFill>
                  <a:schemeClr val="tx1"/>
                </a:solidFill>
                <a:latin typeface="Times New Roman" pitchFamily="18" charset="0"/>
                <a:cs typeface="Times New Roman" pitchFamily="18" charset="0"/>
              </a:rPr>
              <a:t>2</a:t>
            </a:r>
            <a:endParaRPr lang="ru-RU" sz="4000" b="1" dirty="0">
              <a:solidFill>
                <a:schemeClr val="tx1"/>
              </a:solidFill>
              <a:latin typeface="Times New Roman" pitchFamily="18" charset="0"/>
              <a:cs typeface="Times New Roman" pitchFamily="18" charset="0"/>
            </a:endParaRPr>
          </a:p>
        </p:txBody>
      </p:sp>
      <p:sp>
        <p:nvSpPr>
          <p:cNvPr id="10" name="Овал 9"/>
          <p:cNvSpPr/>
          <p:nvPr/>
        </p:nvSpPr>
        <p:spPr>
          <a:xfrm>
            <a:off x="571472" y="4786322"/>
            <a:ext cx="1343028" cy="128588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1" name="TextBox 10"/>
          <p:cNvSpPr txBox="1"/>
          <p:nvPr/>
        </p:nvSpPr>
        <p:spPr>
          <a:xfrm flipH="1">
            <a:off x="1071538" y="5214950"/>
            <a:ext cx="428628"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3</a:t>
            </a:r>
            <a:endParaRPr lang="ru-RU" sz="4000" b="1" dirty="0">
              <a:latin typeface="Times New Roman" pitchFamily="18" charset="0"/>
              <a:cs typeface="Times New Roman" pitchFamily="18" charset="0"/>
            </a:endParaRPr>
          </a:p>
        </p:txBody>
      </p:sp>
      <p:pic>
        <p:nvPicPr>
          <p:cNvPr id="1026" name="Picture 2" descr="Картинки по запросу человек думает"/>
          <p:cNvPicPr>
            <a:picLocks noChangeAspect="1" noChangeArrowheads="1"/>
          </p:cNvPicPr>
          <p:nvPr/>
        </p:nvPicPr>
        <p:blipFill>
          <a:blip r:embed="rId2" cstate="print"/>
          <a:srcRect/>
          <a:stretch>
            <a:fillRect/>
          </a:stretch>
        </p:blipFill>
        <p:spPr bwMode="auto">
          <a:xfrm>
            <a:off x="6474989" y="857232"/>
            <a:ext cx="2669011" cy="1928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Картинки по запросу анимация сердце человека"/>
          <p:cNvPicPr>
            <a:picLocks noChangeAspect="1" noChangeArrowheads="1"/>
          </p:cNvPicPr>
          <p:nvPr/>
        </p:nvPicPr>
        <p:blipFill>
          <a:blip r:embed="rId3" cstate="print"/>
          <a:srcRect/>
          <a:stretch>
            <a:fillRect/>
          </a:stretch>
        </p:blipFill>
        <p:spPr bwMode="auto">
          <a:xfrm>
            <a:off x="6643702" y="2714620"/>
            <a:ext cx="2500298" cy="1714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0" name="Picture 6" descr="Похожее изображение"/>
          <p:cNvPicPr>
            <a:picLocks noChangeAspect="1" noChangeArrowheads="1"/>
          </p:cNvPicPr>
          <p:nvPr/>
        </p:nvPicPr>
        <p:blipFill>
          <a:blip r:embed="rId4" cstate="print"/>
          <a:srcRect/>
          <a:stretch>
            <a:fillRect/>
          </a:stretch>
        </p:blipFill>
        <p:spPr bwMode="auto">
          <a:xfrm>
            <a:off x="6429388" y="4429132"/>
            <a:ext cx="2714612" cy="20717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p:nvPr/>
        </p:nvSpPr>
        <p:spPr>
          <a:xfrm>
            <a:off x="8532440" y="6453336"/>
            <a:ext cx="611560" cy="369332"/>
          </a:xfrm>
          <a:prstGeom prst="rect">
            <a:avLst/>
          </a:prstGeom>
          <a:noFill/>
        </p:spPr>
        <p:txBody>
          <a:bodyPr wrap="square" rtlCol="0">
            <a:spAutoFit/>
          </a:bodyPr>
          <a:lstStyle/>
          <a:p>
            <a:r>
              <a:rPr lang="en-US" dirty="0" smtClean="0"/>
              <a:t>{2}</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553</TotalTime>
  <Words>3111</Words>
  <Application>Microsoft Office PowerPoint</Application>
  <PresentationFormat>Экран (4:3)</PresentationFormat>
  <Paragraphs>298</Paragraphs>
  <Slides>42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42</vt:i4>
      </vt:variant>
    </vt:vector>
  </HeadingPairs>
  <TitlesOfParts>
    <vt:vector size="53" baseType="lpstr">
      <vt:lpstr>Arial</vt:lpstr>
      <vt:lpstr>Calibri</vt:lpstr>
      <vt:lpstr>Garamond</vt:lpstr>
      <vt:lpstr>Symbol</vt:lpstr>
      <vt:lpstr>Times New Roman</vt:lpstr>
      <vt:lpstr>Trebuchet MS</vt:lpstr>
      <vt:lpstr>Wingdings</vt:lpstr>
      <vt:lpstr>Wingdings 2</vt:lpstr>
      <vt:lpstr>Изящная</vt:lpstr>
      <vt:lpstr>Тема Office</vt:lpstr>
      <vt:lpstr>1_Тема Office</vt:lpstr>
      <vt:lpstr>2- лекция. Биологиялық ырғақтың түрлері. Биологиялық ырғақтардың классификациясы.  </vt:lpstr>
      <vt:lpstr>жоспар</vt:lpstr>
      <vt:lpstr>Презентация PowerPoint</vt:lpstr>
      <vt:lpstr>Презентация PowerPoint</vt:lpstr>
      <vt:lpstr>Презентация PowerPoint</vt:lpstr>
      <vt:lpstr>Биологиялық ырғақтың түрлері:</vt:lpstr>
      <vt:lpstr>Презентация PowerPoint</vt:lpstr>
      <vt:lpstr>Сыртқы жағдайлардың дәрежесіне байланысты:</vt:lpstr>
      <vt:lpstr>Презентация PowerPoint</vt:lpstr>
      <vt:lpstr>Презентация PowerPoint</vt:lpstr>
      <vt:lpstr>Презентация PowerPoint</vt:lpstr>
      <vt:lpstr>Презентация PowerPoint</vt:lpstr>
      <vt:lpstr>Тәуліктік ырғақтар </vt:lpstr>
      <vt:lpstr>Әлеуметтік ырғақтар </vt:lpstr>
      <vt:lpstr>Маусымдық ырғақтар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Ағзаның биоырғағы және мелатонин. Жасқа байланысты биологиялық ырғақтың өзгерісі Биоырғақтардың жіктелуі</dc:title>
  <dc:creator>2</dc:creator>
  <cp:lastModifiedBy>Атанбаева Гулшат</cp:lastModifiedBy>
  <cp:revision>16</cp:revision>
  <cp:lastPrinted>2019-09-09T04:47:37Z</cp:lastPrinted>
  <dcterms:created xsi:type="dcterms:W3CDTF">2016-03-04T09:56:59Z</dcterms:created>
  <dcterms:modified xsi:type="dcterms:W3CDTF">2025-01-28T06:11:00Z</dcterms:modified>
</cp:coreProperties>
</file>